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57"/>
  </p:notesMasterIdLst>
  <p:sldIdLst>
    <p:sldId id="256" r:id="rId2"/>
    <p:sldId id="312" r:id="rId3"/>
    <p:sldId id="322" r:id="rId4"/>
    <p:sldId id="321" r:id="rId5"/>
    <p:sldId id="320" r:id="rId6"/>
    <p:sldId id="341" r:id="rId7"/>
    <p:sldId id="379" r:id="rId8"/>
    <p:sldId id="381" r:id="rId9"/>
    <p:sldId id="380" r:id="rId10"/>
    <p:sldId id="382" r:id="rId11"/>
    <p:sldId id="383" r:id="rId12"/>
    <p:sldId id="384" r:id="rId13"/>
    <p:sldId id="343" r:id="rId14"/>
    <p:sldId id="344" r:id="rId15"/>
    <p:sldId id="345" r:id="rId16"/>
    <p:sldId id="326" r:id="rId17"/>
    <p:sldId id="325" r:id="rId18"/>
    <p:sldId id="330" r:id="rId19"/>
    <p:sldId id="329" r:id="rId20"/>
    <p:sldId id="337" r:id="rId21"/>
    <p:sldId id="338" r:id="rId22"/>
    <p:sldId id="328" r:id="rId23"/>
    <p:sldId id="331" r:id="rId24"/>
    <p:sldId id="336" r:id="rId25"/>
    <p:sldId id="339" r:id="rId26"/>
    <p:sldId id="340" r:id="rId27"/>
    <p:sldId id="364" r:id="rId28"/>
    <p:sldId id="276" r:id="rId29"/>
    <p:sldId id="277" r:id="rId30"/>
    <p:sldId id="298" r:id="rId31"/>
    <p:sldId id="369" r:id="rId32"/>
    <p:sldId id="370" r:id="rId33"/>
    <p:sldId id="366" r:id="rId34"/>
    <p:sldId id="367" r:id="rId35"/>
    <p:sldId id="371" r:id="rId36"/>
    <p:sldId id="372" r:id="rId37"/>
    <p:sldId id="378" r:id="rId38"/>
    <p:sldId id="373" r:id="rId39"/>
    <p:sldId id="374" r:id="rId40"/>
    <p:sldId id="375" r:id="rId41"/>
    <p:sldId id="376" r:id="rId42"/>
    <p:sldId id="356" r:id="rId43"/>
    <p:sldId id="377" r:id="rId44"/>
    <p:sldId id="365" r:id="rId45"/>
    <p:sldId id="283" r:id="rId46"/>
    <p:sldId id="284" r:id="rId47"/>
    <p:sldId id="285" r:id="rId48"/>
    <p:sldId id="281" r:id="rId49"/>
    <p:sldId id="282" r:id="rId50"/>
    <p:sldId id="287" r:id="rId51"/>
    <p:sldId id="386" r:id="rId52"/>
    <p:sldId id="387" r:id="rId53"/>
    <p:sldId id="324" r:id="rId54"/>
    <p:sldId id="388" r:id="rId55"/>
    <p:sldId id="267" r:id="rId56"/>
  </p:sldIdLst>
  <p:sldSz cx="12192000" cy="6858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libri Light" panose="020F0302020204030204" pitchFamily="34" charset="0"/>
      <p:regular r:id="rId62"/>
      <p:italic r:id="rId63"/>
    </p:embeddedFont>
    <p:embeddedFont>
      <p:font typeface="IBM Plex Sans" panose="020B0503050203000203" pitchFamily="34" charset="0"/>
      <p:regular r:id="rId64"/>
      <p:bold r:id="rId65"/>
      <p:italic r:id="rId66"/>
      <p:boldItalic r:id="rId6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51A"/>
    <a:srgbClr val="DDDDDD"/>
    <a:srgbClr val="E2F0D9"/>
    <a:srgbClr val="34CE34"/>
    <a:srgbClr val="116857"/>
    <a:srgbClr val="000000"/>
    <a:srgbClr val="1C7D7C"/>
    <a:srgbClr val="118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85013" autoAdjust="0"/>
  </p:normalViewPr>
  <p:slideViewPr>
    <p:cSldViewPr snapToGrid="0">
      <p:cViewPr varScale="1">
        <p:scale>
          <a:sx n="102" d="100"/>
          <a:sy n="102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6B63-1FD0-CF49-BC7E-7A787681F399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2C6A9-2E31-2840-A469-9CC265F56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2C6A9-2E31-2840-A469-9CC265F563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2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2C6A9-2E31-2840-A469-9CC265F563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4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2C6A9-2E31-2840-A469-9CC265F563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89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2C6A9-2E31-2840-A469-9CC265F563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1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2C6A9-2E31-2840-A469-9CC265F563D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1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2C6A9-2E31-2840-A469-9CC265F563D2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5C27A-DCF9-6A1C-3415-1FCEF113F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5A5FB2-AEC3-8303-3F04-FA5123FD0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B9731-F42D-5DF0-6A49-2D202232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D9F1C-47C4-6841-B0E7-E9F0CBE73745}" type="datetime1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89FF7-F06F-7561-4369-29E12A0E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9110C-6CC9-673B-FDDD-F19821EF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8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B9615-0B4D-B8BC-C819-937729DF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791D9F-447A-D938-D64B-35BD45F52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759AE-34AB-14DC-F932-1A537852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CCC1C7-77B2-EE47-AC62-72E84E9F17B1}" type="datetime1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1C28F-E090-81E6-C729-08D90152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374B5-BF41-CED1-48C7-3A9F10F8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70F1C-22A3-E52E-E7F4-48DF36F64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8A22C-604C-3396-BD48-3F27A2B57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9992-AE2D-402E-CCFA-D74E921B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C13F2-1759-F847-9E97-AF09149D13DB}" type="datetime1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89870-62FD-17D2-960A-6A018A2F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9B0F1-451E-4FCB-D0EA-DDCD7723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9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EC105-EE03-CB54-F652-751325AB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5B229-23CF-07FB-F40C-A10E32FC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12F4F-6961-0223-A7D2-8A37A35C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C12EE2-5032-A840-962B-6DE5A018D6FE}" type="datetime1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D5D30-6A08-195E-9585-602E14F2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140B21-44E9-1F02-4FCD-0E8901D8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254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5CF7-5886-6E3A-1743-D22ED3E5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4F589-EAAE-108C-601D-23587DD9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362DA-F1FD-5CC6-7819-4D0F0FCD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EC8DA-5694-6E49-9CC9-2D6B3E1EBF39}" type="datetime1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D0F71-137F-6019-0548-30C2B004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6B9E8-1777-4B32-EBC7-D306B5FF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756AE-67FE-840E-59EF-09A9EAD2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5819A-B0CA-BE3D-186C-9FEAD5E41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06B303-5BAF-C0FA-599F-DF304451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F49E7E-A096-8F9A-29DC-A2CD5F13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7EBF6-2DE5-234D-B178-E413357E601E}" type="datetime1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C8FE0-A06A-B054-E51A-DD7605A3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48C53-3E95-ECEB-6B58-8851E424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D95DF-1568-CFC2-EA5B-45822820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99C28F-44A4-2BDF-60B2-F8CB24C2B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71DD34-6C40-AED2-DDFC-865A94762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B65F8B-0A48-38E5-1C58-C214E7499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F4DEA-54F4-18A5-8C8D-C43D85C7A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61D1A7-15C6-C4DD-29C8-01349E56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241BB-B369-3346-8F7B-00C52BEB639F}" type="datetime1">
              <a:rPr lang="ru-RU" smtClean="0"/>
              <a:t>20.12.2025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288BB-62D7-467C-0B2A-55B99DDC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776D42-6852-F3F6-3850-D5C469ED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9B6B8-B51F-7A3F-0652-300435D8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73F76B-6A8C-454B-7959-3FB6A97F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41A515-EA2C-5149-8582-BBDF8E0EF435}" type="datetime1">
              <a:rPr lang="ru-RU" smtClean="0"/>
              <a:t>20.12.2025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952F11-AAFA-B30F-231B-FC56FE72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937B29-DFC8-4703-40F9-4A3DC2C5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2B455E-E1EE-9C8D-6EB1-83C39002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B2CBF-68F8-7540-A855-2819C6A979F2}" type="datetime1">
              <a:rPr lang="ru-RU" smtClean="0"/>
              <a:t>20.12.2025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9E2B4E-079A-8877-07DB-1B79EBCA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65753F-9762-C3F6-868E-B9E71BFE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7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F51B9-6E9A-6D9B-6C61-8DDF8560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1358A-42CD-E961-EE1D-CF960932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DE8E33-6DAE-F262-9896-6866E61A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E3761-E3F7-006B-9C11-F0EED70E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CBF6E-1EEF-FF42-BFE2-937F3D0E3365}" type="datetime1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5C83E7-EB62-7E2E-9259-94C1B8C8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ACA9E1-2028-5961-6F13-4956AB70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4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E81FB-9139-A866-D502-65335E8A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06396F-F62A-E5C7-4FF0-98841245B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CF3F5-F492-655A-74EE-497CB2C72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E77EFD-56C6-A680-8EC5-BA8271D4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DB901-A8CF-BD49-8D9C-BC90C665B07E}" type="datetime1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7E857E-93D6-F5BE-F299-1D1C33A3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143212-3521-C577-1A47-18D126FF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14127D5-2933-E8CB-F855-6EDC14C35ABE}"/>
              </a:ext>
            </a:extLst>
          </p:cNvPr>
          <p:cNvGrpSpPr/>
          <p:nvPr userDrawn="1"/>
        </p:nvGrpSpPr>
        <p:grpSpPr>
          <a:xfrm>
            <a:off x="-1" y="0"/>
            <a:ext cx="1725854" cy="6867939"/>
            <a:chOff x="0" y="0"/>
            <a:chExt cx="1725854" cy="686793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FFF6B0-5898-C12D-F9C3-9765904B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9939"/>
              <a:ext cx="1725854" cy="6858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EF8FC90-993E-5547-43F1-944A88592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0475" t="-352" r="25367" b="352"/>
            <a:stretch/>
          </p:blipFill>
          <p:spPr>
            <a:xfrm>
              <a:off x="0" y="0"/>
              <a:ext cx="1725854" cy="33790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8666725-ED28-60FA-4BA1-A965C54A2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-352" r="65842" b="352"/>
            <a:stretch/>
          </p:blipFill>
          <p:spPr>
            <a:xfrm>
              <a:off x="0" y="3337857"/>
              <a:ext cx="1725854" cy="337901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DDB473B-3A7D-038E-E552-8693D13CA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1895" y="3049866"/>
              <a:ext cx="1296513" cy="535892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A2ABF80-A4B9-ED45-2E84-C21853045C01}"/>
                </a:ext>
              </a:extLst>
            </p:cNvPr>
            <p:cNvSpPr/>
            <p:nvPr/>
          </p:nvSpPr>
          <p:spPr>
            <a:xfrm>
              <a:off x="571981" y="5957349"/>
              <a:ext cx="581891" cy="5818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DD8C468-E7D2-0124-3B85-024458E064C1}"/>
              </a:ext>
            </a:extLst>
          </p:cNvPr>
          <p:cNvCxnSpPr>
            <a:cxnSpLocks/>
          </p:cNvCxnSpPr>
          <p:nvPr userDrawn="1"/>
        </p:nvCxnSpPr>
        <p:spPr>
          <a:xfrm>
            <a:off x="6497690" y="6476043"/>
            <a:ext cx="4581790" cy="0"/>
          </a:xfrm>
          <a:prstGeom prst="line">
            <a:avLst/>
          </a:prstGeom>
          <a:ln>
            <a:solidFill>
              <a:srgbClr val="D33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616F93-F8AA-3F10-FE7C-C05A34005993}"/>
              </a:ext>
            </a:extLst>
          </p:cNvPr>
          <p:cNvSpPr/>
          <p:nvPr userDrawn="1"/>
        </p:nvSpPr>
        <p:spPr>
          <a:xfrm rot="16200000">
            <a:off x="939134" y="1641587"/>
            <a:ext cx="1676385" cy="102946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76100-A2A5-4795-A244-CDC7072F5E30}"/>
              </a:ext>
            </a:extLst>
          </p:cNvPr>
          <p:cNvSpPr txBox="1"/>
          <p:nvPr userDrawn="1"/>
        </p:nvSpPr>
        <p:spPr>
          <a:xfrm>
            <a:off x="11227137" y="6345238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D3351A"/>
                </a:solidFill>
                <a:latin typeface="IBM Plex Sans" panose="020B0503050203000203" pitchFamily="34" charset="0"/>
              </a:rPr>
              <a:t>niioz.ru</a:t>
            </a:r>
            <a:endParaRPr lang="ru-RU" sz="1100" dirty="0">
              <a:solidFill>
                <a:srgbClr val="D3351A"/>
              </a:solidFill>
              <a:latin typeface="IBM Plex Sans" panose="020B0503050203000203" pitchFamily="34" charset="0"/>
            </a:endParaRP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EEFDDFA9-550E-7E27-E7D9-5A84E4967A6A}"/>
              </a:ext>
            </a:extLst>
          </p:cNvPr>
          <p:cNvSpPr txBox="1">
            <a:spLocks/>
          </p:cNvSpPr>
          <p:nvPr userDrawn="1"/>
        </p:nvSpPr>
        <p:spPr>
          <a:xfrm>
            <a:off x="573081" y="6092481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4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ctr"/>
              <a:t>‹#›</a:t>
            </a:fld>
            <a:endParaRPr lang="ru-RU" sz="14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83375C-5F77-B7A9-DE6C-2B9631328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2668" y="0"/>
            <a:ext cx="14594668" cy="82095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0EB4CF9-1114-08EF-4A00-1418D56CB790}"/>
              </a:ext>
            </a:extLst>
          </p:cNvPr>
          <p:cNvGrpSpPr/>
          <p:nvPr/>
        </p:nvGrpSpPr>
        <p:grpSpPr>
          <a:xfrm>
            <a:off x="-709301" y="88609"/>
            <a:ext cx="12192000" cy="1959300"/>
            <a:chOff x="0" y="13589"/>
            <a:chExt cx="12192000" cy="468023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F0D73D-048D-67E8-AB5E-03C96C013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C36C03B-2DB2-8D66-C918-A45A5EDC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FC1808-7B74-A3C6-142C-33EAEDB61B24}"/>
              </a:ext>
            </a:extLst>
          </p:cNvPr>
          <p:cNvSpPr/>
          <p:nvPr/>
        </p:nvSpPr>
        <p:spPr>
          <a:xfrm>
            <a:off x="533853" y="4774833"/>
            <a:ext cx="8697047" cy="16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8B282-AA7E-AF45-7512-59292BB074BE}"/>
              </a:ext>
            </a:extLst>
          </p:cNvPr>
          <p:cNvSpPr txBox="1"/>
          <p:nvPr/>
        </p:nvSpPr>
        <p:spPr>
          <a:xfrm>
            <a:off x="-709301" y="1754091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07943">
              <a:spcBef>
                <a:spcPct val="0"/>
              </a:spcBef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ФФСН 30 «Сведения о медицинской организации»</a:t>
            </a:r>
          </a:p>
          <a:p>
            <a:pPr lvl="0" algn="ctr" defTabSz="1007943">
              <a:spcBef>
                <a:spcPct val="0"/>
              </a:spcBef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в амбулаторных условиях,</a:t>
            </a:r>
          </a:p>
          <a:p>
            <a:pPr lvl="0" algn="ctr" defTabSz="1007943">
              <a:spcBef>
                <a:spcPct val="0"/>
              </a:spcBef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профилактическая деятельность медицинской организации,</a:t>
            </a:r>
          </a:p>
          <a:p>
            <a:pPr lvl="0" algn="ctr" defTabSz="1007943">
              <a:spcBef>
                <a:spcPct val="0"/>
              </a:spcBef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центров (отделений) вспомогательных репродуктивных технологий (ВРТ) »</a:t>
            </a:r>
          </a:p>
          <a:p>
            <a:pPr lvl="0" algn="ctr" defTabSz="1007943">
              <a:spcBef>
                <a:spcPct val="0"/>
              </a:spcBef>
              <a:defRPr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4581D-1503-379D-F8B6-DCC6EF08F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410" y="5181963"/>
            <a:ext cx="1477238" cy="60777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C6ED3-A856-B164-DA7A-A64FC5E2BA93}"/>
              </a:ext>
            </a:extLst>
          </p:cNvPr>
          <p:cNvSpPr/>
          <p:nvPr/>
        </p:nvSpPr>
        <p:spPr>
          <a:xfrm>
            <a:off x="9410842" y="4774833"/>
            <a:ext cx="2247303" cy="1611235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44DD45-9E0C-4E18-91B9-772EE49A2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8066" y="5664275"/>
            <a:ext cx="591363" cy="4938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F0EEAE-AC81-4D2E-BBAD-53AF09E08A1A}"/>
              </a:ext>
            </a:extLst>
          </p:cNvPr>
          <p:cNvSpPr txBox="1"/>
          <p:nvPr/>
        </p:nvSpPr>
        <p:spPr>
          <a:xfrm>
            <a:off x="4075861" y="5706234"/>
            <a:ext cx="4040277" cy="523220"/>
          </a:xfrm>
          <a:prstGeom prst="rect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 по учету деятельности амбулаторно- поликлинических медицинских организаций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3C165B-FFFC-43A5-88D7-D52CD2086D64}"/>
              </a:ext>
            </a:extLst>
          </p:cNvPr>
          <p:cNvSpPr txBox="1"/>
          <p:nvPr/>
        </p:nvSpPr>
        <p:spPr>
          <a:xfrm>
            <a:off x="9920457" y="5331963"/>
            <a:ext cx="136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655EED-126A-4625-9961-8C0C8262A0AA}"/>
              </a:ext>
            </a:extLst>
          </p:cNvPr>
          <p:cNvSpPr txBox="1"/>
          <p:nvPr/>
        </p:nvSpPr>
        <p:spPr>
          <a:xfrm>
            <a:off x="3789429" y="5028074"/>
            <a:ext cx="498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                    Арутюнова Н. Е.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1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0B5A7-C8B5-44AD-94BB-BC92DCBEF35E}"/>
              </a:ext>
            </a:extLst>
          </p:cNvPr>
          <p:cNvSpPr txBox="1"/>
          <p:nvPr/>
        </p:nvSpPr>
        <p:spPr>
          <a:xfrm>
            <a:off x="1677449" y="462545"/>
            <a:ext cx="3372723" cy="5663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Федеральный закон от 21.11.2011 N 323-ФЗ (ред. от 23.07.2025) "Об основах охраны здоровья граждан в Российской Федерации" (с изм. и доп., вступ. в силу с 01.09.2025) Статья 55. </a:t>
            </a: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342900"/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342900"/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Вспомогательные репродуктивные технологии представляют собой методы лечения бесплодия, при применении которых отдельные или все этапы зачатия и раннего развития эмбрионов осуществляются вне материнского организма</a:t>
            </a:r>
            <a:r>
              <a:rPr lang="ru-RU" sz="1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(в том числе с использованием донорских и (или) </a:t>
            </a:r>
            <a:r>
              <a:rPr lang="ru-RU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криоконсервированных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половых клеток, тканей репродуктивных органов и эмбрионов), а также суррогатное материнство.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659B8-6F2A-4210-8944-C4708CAC9B74}"/>
              </a:ext>
            </a:extLst>
          </p:cNvPr>
          <p:cNvSpPr txBox="1"/>
          <p:nvPr/>
        </p:nvSpPr>
        <p:spPr>
          <a:xfrm>
            <a:off x="5161853" y="462546"/>
            <a:ext cx="3372723" cy="5663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Минздрава России от 31.07.2020 N 803н «О порядке использования вспомогательных репродуктивных технологий, противопоказаниях и ограничениях к их применению» (Зарегистрировано в Минюсте России 19.10.2020 N 60457)</a:t>
            </a:r>
          </a:p>
          <a:p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/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342900"/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342900"/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Вспомогательные репродуктивные технологии представляют собой методы лечения бесплодия, при применении которых отдельные или все этапы зачатия и раннего развития эмбрионов осуществляются вне материнского организма</a:t>
            </a:r>
            <a:r>
              <a:rPr lang="ru-RU" sz="1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том числе с использованием донорских и (или) </a:t>
            </a:r>
            <a:r>
              <a:rPr lang="ru-RU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криоконсервированных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половых клеток, тканей репродуктивных органов и эмбрионов), а также суррогатное материнство.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помощь с использованием искусственной инсеминации (далее - ИИ), а также обследование женщин для оказания медицинской помощи с использованием ВРТ оказывается (проводится) медицинскими организациями (структурными подразделениями), имеющими лицензию на осуществление медицинской деятельности, предусматривающую выполнение работ (оказание услуг) по акушерству и гинекологии (за исключением использования вспомогательных репродуктивных технологий и искусственного прерывания беременности) и акушерству и гинекологии (использованию вспомогательных репродуктивных технологий).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FC78C-5479-404E-B85B-0A00BCAEA938}"/>
              </a:ext>
            </a:extLst>
          </p:cNvPr>
          <p:cNvSpPr txBox="1"/>
          <p:nvPr/>
        </p:nvSpPr>
        <p:spPr>
          <a:xfrm>
            <a:off x="8646257" y="462545"/>
            <a:ext cx="3372723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Письмо&gt; Минздрава России от 05.03.2019 N 15-4/И/2-1908 &lt;О направлении клинических рекомендаций (протокола лечения) "Вспомогательные репродуктивные технологии и искусственная инсеминация"&gt; (вместе с "Клиническими рекомендациями (протоколом лечения)...", утв. Российским обществом акушеров-гинекологов 28.12.2018, Российской ассоциацией репродукции человека 21.12.2018)</a:t>
            </a:r>
          </a:p>
          <a:p>
            <a:endParaRPr lang="ru-RU" sz="1200" b="1" u="sng" dirty="0"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Вспомогательные репродуктивные технологии (ВРТ) представляют собой методы лечения бесплодия, при применении которых отдельные или все этапы зачатия и раннего развития эмбрионов осуществляются вне материнского организма</a:t>
            </a:r>
            <a:r>
              <a:rPr lang="ru-RU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том числе с использованием донорских и (или)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криоконсервированных</a:t>
            </a: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половых клеток, тканей репродуктивных органов и эмбрионов, а также суррогатного материнства).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определение включало в себя ИИ, т.к. метод включает в себя обработку спермы с целью ее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капацитации</a:t>
            </a: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вышедших позднее международных словарях терминов ВРТ (Глоссарии) &lt;4&gt; уточнено, что к ВРТ относятся методы, в которых производятся манипуляции вне организма либо с яйцеклетками и сперматозоидами, либо с эмбрионами в целях репродукции. ИИ не относится более к ВРТ</a:t>
            </a:r>
            <a:r>
              <a:rPr lang="ru-RU" sz="1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8080C4-19DD-4F55-84D5-2A9FB9AB0A25}"/>
              </a:ext>
            </a:extLst>
          </p:cNvPr>
          <p:cNvSpPr/>
          <p:nvPr/>
        </p:nvSpPr>
        <p:spPr>
          <a:xfrm>
            <a:off x="1677448" y="2448675"/>
            <a:ext cx="337272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042D8D-2355-4A3D-990B-8E61697CDD4D}"/>
              </a:ext>
            </a:extLst>
          </p:cNvPr>
          <p:cNvSpPr/>
          <p:nvPr/>
        </p:nvSpPr>
        <p:spPr>
          <a:xfrm>
            <a:off x="5161853" y="2448675"/>
            <a:ext cx="337272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B5999B-D310-4464-8B48-26519D6464C2}"/>
              </a:ext>
            </a:extLst>
          </p:cNvPr>
          <p:cNvSpPr/>
          <p:nvPr/>
        </p:nvSpPr>
        <p:spPr>
          <a:xfrm>
            <a:off x="8646257" y="2448676"/>
            <a:ext cx="337272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2F7D5F-39CF-4E46-BF5A-AE9F3C8D0AA0}"/>
              </a:ext>
            </a:extLst>
          </p:cNvPr>
          <p:cNvSpPr txBox="1"/>
          <p:nvPr/>
        </p:nvSpPr>
        <p:spPr>
          <a:xfrm>
            <a:off x="1745882" y="0"/>
            <a:ext cx="1023359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5.Таблица 4810 «Деятельность кабинетов « Школа для пациентов с сахарным диабетом»»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1CC0F4-2612-4DB0-9462-98AE5FF7D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82" y="726768"/>
            <a:ext cx="7343775" cy="1914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54278-5800-417A-925F-BDE39603F1CD}"/>
              </a:ext>
            </a:extLst>
          </p:cNvPr>
          <p:cNvSpPr txBox="1"/>
          <p:nvPr/>
        </p:nvSpPr>
        <p:spPr>
          <a:xfrm>
            <a:off x="1778778" y="3262078"/>
            <a:ext cx="9269523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Кабинеты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пациентов с сахарным диабетом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организованы в рамках Федерального проекта по борьбе  с СД ( сахарным диабетом)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Таблица отражает сведения о количестве кабинетов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пациентов с сахарным диабетом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и числе пациентов , прошедших обучение в них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Число кабинетов указывается  и в амбулаторных , и в стационарных условиях.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Деятельность кабинетов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пациентов с сахарным диабетом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 обеспечивается врачами эндокринологами.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Сведения т. 4810 о числе пациентов , прошедших обучение в кабинетах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пациентов с сахарным диабетом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некорректно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сравнивать с данными таблицы 4809 «Деятельность по медицинской профилактике» строкой  10 « число пациентов , обученных в школе для пациентов с сахарным диабетом», так как </a:t>
            </a: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это другие школы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деятельность которых обеспечивается врачами терапевтами, врачами специалистами, врачами по медицинской профилактике, средним медицинским персоналом.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4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5F7F78-67BD-4564-9DED-213BEE32EA21}"/>
              </a:ext>
            </a:extLst>
          </p:cNvPr>
          <p:cNvSpPr txBox="1"/>
          <p:nvPr/>
        </p:nvSpPr>
        <p:spPr>
          <a:xfrm>
            <a:off x="1745882" y="0"/>
            <a:ext cx="10233598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6.Таблица 2650 « Грудное вскармливание»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строках со 2 по 6 таблицы 2650 представлена новая структура длительности грудного вскармливания детей , достигших в отчетном году 1 года.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Сведения о ребенке , находившимся на грудном вскармливании,  указываются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один раз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строках со 2 по 6.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Число детей , достигших в отчетном году 1 года, может быть больше суммы строк со 2 по 6 за счет детей , </a:t>
            </a:r>
            <a:r>
              <a:rPr lang="ru-RU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находившихся на искусственном вскармливании.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4070C-9835-4C5E-9C7C-CCEB9665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82" y="2200712"/>
            <a:ext cx="5791200" cy="1990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867BB-A4DA-4BDB-AF00-7AFAB709A6F2}"/>
              </a:ext>
            </a:extLst>
          </p:cNvPr>
          <p:cNvSpPr txBox="1"/>
          <p:nvPr/>
        </p:nvSpPr>
        <p:spPr>
          <a:xfrm>
            <a:off x="1745882" y="4374769"/>
            <a:ext cx="1023359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7.Таблица 2107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«Работа медицинских организаций и их подразделений, оказывающих медицинскую помощь в амбулаторных условиях, участвующих в создании и тиражировании «Новой модели медицинской организации» , посещения»-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удалена из формы.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8.Таблица 2108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медицинских организаций и их подразделений(детские поликлиники, детские поликлинические отделения медицинских организаций, консультативно – диагностические центры для детей), оказывающих медицинскую помощь в амбулаторных условиях, участвующих в создании и тиражировании «Новой модели медицинской организации» , посещения» -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удалена из формы.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5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80477B-159C-4C9E-9B5A-00939BB5B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704" y="3938795"/>
            <a:ext cx="5334000" cy="1781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B6E95-EC10-4A74-BE2F-959A1C00CA19}"/>
              </a:ext>
            </a:extLst>
          </p:cNvPr>
          <p:cNvSpPr txBox="1"/>
          <p:nvPr/>
        </p:nvSpPr>
        <p:spPr>
          <a:xfrm>
            <a:off x="1896883" y="94542"/>
            <a:ext cx="916137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.Неизменившиеся таблицы раздела.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1.т.1002 « Центры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, кабинеты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амбулаторной онкологической помощи»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95049A-A8A9-48D8-A320-1F9997AE2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04" y="1111006"/>
            <a:ext cx="9101554" cy="25999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4BF2D1-B087-452D-B572-BF3463579439}"/>
              </a:ext>
            </a:extLst>
          </p:cNvPr>
          <p:cNvSpPr txBox="1"/>
          <p:nvPr/>
        </p:nvSpPr>
        <p:spPr>
          <a:xfrm>
            <a:off x="7411935" y="2734704"/>
            <a:ext cx="456926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1.Наличие Центров ,отделений, кабинетов  амбулаторной онкологической помощи должно быть подтверждено 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т. 1001 ФФСН 30 по строкам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285750" marR="0" lvl="0" indent="-28575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1600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отделения (кабинеты) амбулаторной онкологической помощи</a:t>
            </a:r>
            <a:r>
              <a:rPr kumimoji="0" lang="en-US" sz="1600" i="0" u="sng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ru-RU" sz="1600" i="0" u="sng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«Центры амбулаторной онкологической помощи»</a:t>
            </a:r>
            <a:endParaRPr kumimoji="0" lang="en-US" sz="1600" i="0" u="sng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en-US" sz="16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Число посещений к врачам (в поликлинике и на дому) в центры, отделения(кабинеты) амбулаторной онкологической помощи  гр. 4 т.1002 не должно противоречить данным 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т.2100 ФФСН 30</a:t>
            </a: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2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79FDE6-468B-46FC-9AC8-758966CEC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83" y="3444102"/>
            <a:ext cx="6629400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A8F609-4B8C-41E6-8700-C865AE536629}"/>
              </a:ext>
            </a:extLst>
          </p:cNvPr>
          <p:cNvSpPr txBox="1"/>
          <p:nvPr/>
        </p:nvSpPr>
        <p:spPr>
          <a:xfrm>
            <a:off x="1896883" y="94542"/>
            <a:ext cx="73247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 1003 «Передвижные подразделения и формы работы»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0A252E-837A-46AD-9D8B-2FB22F303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83" y="782753"/>
            <a:ext cx="7324725" cy="2524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D8353B-0F5A-4F6C-B0C1-75C34D65CF34}"/>
              </a:ext>
            </a:extLst>
          </p:cNvPr>
          <p:cNvSpPr txBox="1"/>
          <p:nvPr/>
        </p:nvSpPr>
        <p:spPr>
          <a:xfrm>
            <a:off x="8231783" y="2330806"/>
            <a:ext cx="3960217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1.Наличие отделений выездной патронажной паллиативной медицинской помощи взрослым и детям должно быть подтверждено 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т. 1001 ФФСН 30 по строкам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285750" marR="0" lvl="0" indent="-28575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паллиативной медицинской помощи ( включая выездные)</a:t>
            </a:r>
            <a:r>
              <a:rPr kumimoji="0" lang="en-US" sz="1600" i="0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ru-RU" sz="1600" i="0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80.1 «из них</a:t>
            </a:r>
            <a:r>
              <a:rPr lang="en-US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детей»</a:t>
            </a:r>
            <a:endParaRPr kumimoji="0" lang="en-US" sz="1600" i="0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en-US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6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Число выездов  отделений выездной  паллиативной помощи гр. 5 т.1001 по строкам 6 и 7  не должно противоречить данным 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т.2100 ФФСН 30</a:t>
            </a: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8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A1E14B-FDA2-4D4D-ACD9-2611E60EBAA4}"/>
              </a:ext>
            </a:extLst>
          </p:cNvPr>
          <p:cNvSpPr txBox="1"/>
          <p:nvPr/>
        </p:nvSpPr>
        <p:spPr>
          <a:xfrm>
            <a:off x="1896883" y="94542"/>
            <a:ext cx="73342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.т.1090  «Санаторно- курортное лечение по всем профилям»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7E6012-0D14-4C0B-85FA-1597D8F5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83" y="623669"/>
            <a:ext cx="7334250" cy="3714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9FB8A-C15A-4477-91BF-80CF6622E59D}"/>
              </a:ext>
            </a:extLst>
          </p:cNvPr>
          <p:cNvSpPr txBox="1"/>
          <p:nvPr/>
        </p:nvSpPr>
        <p:spPr>
          <a:xfrm>
            <a:off x="7032156" y="560729"/>
            <a:ext cx="4871822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28600" marR="0" lvl="0" indent="-22860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Медицинский отбор и направление больных, нуждающихся в санаторно- курортном лечении  осуществляет лечащий врач и заведующий отделением  на основании приказа Минздравсоцразвития РФ от 22.11.2004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256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порядке медицинского отбора и направления больных на санаторно- курортное лечение»</a:t>
            </a:r>
            <a:r>
              <a:rPr kumimoji="0" lang="en-US" sz="1200" i="0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28600" marR="0" lvl="0" indent="-22860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200" i="0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2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направления на санаторно- курортное лечение необходимо</a:t>
            </a:r>
            <a:r>
              <a:rPr kumimoji="0" lang="en-US" sz="12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kumimoji="0" lang="ru-RU" sz="120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полис</a:t>
            </a:r>
            <a:r>
              <a:rPr kumimoji="0" lang="en-US" sz="120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070/у (для получения путевки)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kumimoji="0" lang="ru-RU" sz="120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санаторно- курортная карта 072/у, которая оформляется в поликлинике перед отъездом и включает результаты анализов ( общий анализ крови, мочи, флюорография и т.д.) и заключения врачей</a:t>
            </a:r>
            <a:r>
              <a:rPr kumimoji="0" lang="en-US" sz="120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u="sng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kumimoji="0" lang="ru-RU" sz="120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полис</a:t>
            </a:r>
            <a:r>
              <a:rPr kumimoji="0" lang="en-US" sz="120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070/у (для получения путевки)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kumimoji="0" lang="ru-RU" sz="120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санаторно- курортная карта 076/у</a:t>
            </a:r>
            <a:r>
              <a:rPr kumimoji="0" lang="en-US" sz="120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об отсутствии контакта ребенка с инфекционными больными по месту жительства, в детском саду или школе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энтеробиоз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заключение врача- дерматолога об отсутствии заразных заболеваний кожи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истории болезни.</a:t>
            </a:r>
            <a:endParaRPr lang="ru-RU" sz="1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kumimoji="0" lang="ru-RU" sz="12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1090 необходимо проверять корректность представленных данных по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возрастным категориям таблицы.</a:t>
            </a:r>
            <a:endParaRPr lang="en-US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kumimoji="0" lang="ru-RU" sz="16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0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55712F-E338-44CB-BE65-0CD36DBB3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61" y="612034"/>
            <a:ext cx="8703622" cy="26574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B56F55-655A-4259-BB6C-50AB9669E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61" y="3845993"/>
            <a:ext cx="4682381" cy="12469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0DEA05-29F0-4232-B617-54D5D2A25721}"/>
              </a:ext>
            </a:extLst>
          </p:cNvPr>
          <p:cNvSpPr txBox="1"/>
          <p:nvPr/>
        </p:nvSpPr>
        <p:spPr>
          <a:xfrm>
            <a:off x="1900062" y="0"/>
            <a:ext cx="87036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врачей амбулатории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C6BADD-AD14-4216-8EFE-E204C59B1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986" y="4503781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34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CED6DC-4CD1-4689-AA07-662BD37A6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62" y="572092"/>
            <a:ext cx="9099564" cy="183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0FCF34-0FE6-4A2A-A8E7-7376E906E295}"/>
              </a:ext>
            </a:extLst>
          </p:cNvPr>
          <p:cNvSpPr txBox="1"/>
          <p:nvPr/>
        </p:nvSpPr>
        <p:spPr>
          <a:xfrm>
            <a:off x="1900062" y="0"/>
            <a:ext cx="915828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врачей онкологов  в т.2100-т.1002-т.1001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AF271-796A-421E-8C43-807F2DB1D533}"/>
              </a:ext>
            </a:extLst>
          </p:cNvPr>
          <p:cNvSpPr txBox="1"/>
          <p:nvPr/>
        </p:nvSpPr>
        <p:spPr>
          <a:xfrm>
            <a:off x="6893508" y="2468705"/>
            <a:ext cx="4767201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Межтабличные проверки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.Сведения о деятельности  врачей гематологов, онкологов, онкологов детских, онкологов- гематологов детских  в т.2100 показывать в случае наличия штатных и занятых ставок  по соответствующим должностям в т.1100 . В других случаях предоставлять пояснительную записку.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2.Сведения  о числе посещений врачей гематологов, онкологов, в ЦАОП ах, отделениях ( кабинетах) амбулаторной онкологической помощи  т.1002 гр.4  стр.1,3 показывать в случае наличия данных о подразделениях в т.1001  гр.3 по соответствующим строкам.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т.1001 стр. 60 гр.3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т.1002 стр.3 гр.4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</a:p>
          <a:p>
            <a:pPr defTabSz="1042873">
              <a:defRPr/>
            </a:pP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т.1001 стр.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гр.3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т.1002 стр.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гр.4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3.Сведения  о числе посещений врачей в ЦАОП ах, отделениях ( кабинетах) амбулаторной онкологической помощи  в т.1002 гр.4  стр.1,3 в зависимости от наличия таких подразделений  в т.1001 не должны противоречить  данным т.2100.</a:t>
            </a:r>
          </a:p>
          <a:p>
            <a:pPr defTabSz="1042873">
              <a:defRPr/>
            </a:pP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B1F60A-1058-4ED9-895D-C669EADCB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62" y="4823196"/>
            <a:ext cx="4918032" cy="19335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F9ABB2-643B-42CC-8F07-1F2CEB457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774" y="2591660"/>
            <a:ext cx="4918031" cy="2133600"/>
          </a:xfrm>
          <a:prstGeom prst="rect">
            <a:avLst/>
          </a:prstGeom>
        </p:spPr>
      </p:pic>
      <p:sp>
        <p:nvSpPr>
          <p:cNvPr id="18" name="Фигура, имеющая форму буквы L 17">
            <a:extLst>
              <a:ext uri="{FF2B5EF4-FFF2-40B4-BE49-F238E27FC236}">
                <a16:creationId xmlns:a16="http://schemas.microsoft.com/office/drawing/2014/main" id="{74934250-392D-4830-8CCF-F0ABD212712D}"/>
              </a:ext>
            </a:extLst>
          </p:cNvPr>
          <p:cNvSpPr/>
          <p:nvPr/>
        </p:nvSpPr>
        <p:spPr>
          <a:xfrm rot="2432158" flipH="1">
            <a:off x="5363994" y="3860089"/>
            <a:ext cx="273368" cy="136052"/>
          </a:xfrm>
          <a:prstGeom prst="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Фигура, имеющая форму буквы L 18">
            <a:extLst>
              <a:ext uri="{FF2B5EF4-FFF2-40B4-BE49-F238E27FC236}">
                <a16:creationId xmlns:a16="http://schemas.microsoft.com/office/drawing/2014/main" id="{8BA75D0F-3567-4B1F-B2C0-53DC6969D537}"/>
              </a:ext>
            </a:extLst>
          </p:cNvPr>
          <p:cNvSpPr/>
          <p:nvPr/>
        </p:nvSpPr>
        <p:spPr>
          <a:xfrm rot="2432158" flipH="1">
            <a:off x="5363995" y="4425133"/>
            <a:ext cx="273368" cy="136052"/>
          </a:xfrm>
          <a:prstGeom prst="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Фигура, имеющая форму буквы L 19">
            <a:extLst>
              <a:ext uri="{FF2B5EF4-FFF2-40B4-BE49-F238E27FC236}">
                <a16:creationId xmlns:a16="http://schemas.microsoft.com/office/drawing/2014/main" id="{E6A3F959-BC85-4F2E-81D0-D8B6969A8E90}"/>
              </a:ext>
            </a:extLst>
          </p:cNvPr>
          <p:cNvSpPr/>
          <p:nvPr/>
        </p:nvSpPr>
        <p:spPr>
          <a:xfrm rot="2432158" flipH="1">
            <a:off x="4370485" y="6055956"/>
            <a:ext cx="273368" cy="136052"/>
          </a:xfrm>
          <a:prstGeom prst="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Фигура, имеющая форму буквы L 20">
            <a:extLst>
              <a:ext uri="{FF2B5EF4-FFF2-40B4-BE49-F238E27FC236}">
                <a16:creationId xmlns:a16="http://schemas.microsoft.com/office/drawing/2014/main" id="{9706261C-1EB9-48D5-BABE-99192A522971}"/>
              </a:ext>
            </a:extLst>
          </p:cNvPr>
          <p:cNvSpPr/>
          <p:nvPr/>
        </p:nvSpPr>
        <p:spPr>
          <a:xfrm rot="2432158" flipH="1">
            <a:off x="4370486" y="6442617"/>
            <a:ext cx="273368" cy="136052"/>
          </a:xfrm>
          <a:prstGeom prst="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688C12C-BA3B-45CA-9325-ED50891B3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464" y="1683471"/>
            <a:ext cx="637409" cy="7122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5124E-A0AD-4894-9366-32F8D6CF2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715" y="1668316"/>
            <a:ext cx="741382" cy="7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36879E-FE65-4D98-8AD2-EF2437670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237114"/>
            <a:ext cx="9158286" cy="2571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88CC20-9E36-43F6-83CC-774A7DFBA948}"/>
              </a:ext>
            </a:extLst>
          </p:cNvPr>
          <p:cNvSpPr txBox="1"/>
          <p:nvPr/>
        </p:nvSpPr>
        <p:spPr>
          <a:xfrm>
            <a:off x="1950396" y="142613"/>
            <a:ext cx="915828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консультации, проведенные национальными медицинскими исследовательскими центрами(НМИЦ) в ходе выездов в медицинские организации субъектов Российской Федерации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1AC7A-843A-4D08-BA53-5397E6C62A54}"/>
              </a:ext>
            </a:extLst>
          </p:cNvPr>
          <p:cNvSpPr txBox="1"/>
          <p:nvPr/>
        </p:nvSpPr>
        <p:spPr>
          <a:xfrm>
            <a:off x="5215155" y="2873521"/>
            <a:ext cx="673076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1.Сведения по строке  предоставляют только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медицинские исследовательские центры (НМИЦ).</a:t>
            </a:r>
          </a:p>
          <a:p>
            <a:pPr defTabSz="1042873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заполняется в случае , если НМИЦ выезжали за отчетный период в субъекты РФ и оказывали консультативную медицинскую помощь ( врачебные посещения).</a:t>
            </a:r>
          </a:p>
          <a:p>
            <a:pPr defTabSz="1042873"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3.Данные посещения входят в общее число посещений строки 1 таблицы 2100.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04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BB704F-2237-4390-9B75-3C51D9685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47" y="1000125"/>
            <a:ext cx="9106293" cy="2428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E0612B-93CD-476F-822C-C6CDE99D3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999" y="3548822"/>
            <a:ext cx="5334000" cy="1819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F1E2A-3050-43DC-9048-927C44D730C2}"/>
              </a:ext>
            </a:extLst>
          </p:cNvPr>
          <p:cNvSpPr txBox="1"/>
          <p:nvPr/>
        </p:nvSpPr>
        <p:spPr>
          <a:xfrm>
            <a:off x="1950397" y="142613"/>
            <a:ext cx="918179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посещениях по паллиативной  медицинской помощи</a:t>
            </a:r>
          </a:p>
          <a:p>
            <a:pPr marL="285750" indent="-285750" algn="ctr">
              <a:buFontTx/>
              <a:buChar char="-"/>
            </a:pP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55E2B-5360-4DB3-81C5-B3B7B962421D}"/>
              </a:ext>
            </a:extLst>
          </p:cNvPr>
          <p:cNvSpPr txBox="1"/>
          <p:nvPr/>
        </p:nvSpPr>
        <p:spPr>
          <a:xfrm>
            <a:off x="7424799" y="3459882"/>
            <a:ext cx="4767201" cy="335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0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Внутритабличные</a:t>
            </a:r>
            <a:r>
              <a:rPr lang="ru-RU" sz="10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</a:t>
            </a:r>
          </a:p>
          <a:p>
            <a:pPr marL="228600" lvl="0" indent="-228600" defTabSz="1042873">
              <a:buAutoNum type="arabicPeriod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оказанию  паллиативной медицинской помощи предоставляются медицинскими организациями  при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наличии лицензии. </a:t>
            </a:r>
          </a:p>
          <a:p>
            <a:pPr marL="228600" lvl="0" indent="-228600" defTabSz="1042873">
              <a:buAutoNum type="arabicPeriod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посещениях врачей по паллиативной помощи в т.2100 могут отражаться как по строке 61 «врач по паллиативной медицинской помощи» , так и в других должностях.</a:t>
            </a:r>
          </a:p>
          <a:p>
            <a:pPr marL="228600" lvl="0" indent="-228600" defTabSz="1042873">
              <a:buAutoNum type="arabicPeriod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126,127 т.2100 соответственно отражаются сведения о посещениях врачей  по паллиативной помощи, врачей – специалистов, оказывающих паллиативную медицинскую помощь.</a:t>
            </a:r>
          </a:p>
          <a:p>
            <a:pPr marL="228600" lvl="0" indent="-228600" defTabSz="1042873">
              <a:buAutoNum type="arabicPeriod"/>
              <a:defRPr/>
            </a:pPr>
            <a:r>
              <a:rPr lang="ru-RU" sz="10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Межтабличные проверки</a:t>
            </a:r>
            <a:r>
              <a:rPr lang="en-US" sz="10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28600" indent="-228600" defTabSz="1042873">
              <a:buAutoNum type="arabicPeriod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учреждении </a:t>
            </a: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кабинета (отделения)  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паллиативной медицинской помощи </a:t>
            </a: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т.1001 стр.80 –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т.2100  графах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3,5 и 9,12 строки 126 указывают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количество посещений при оказании паллиативной помощи в поликлинике и на дому врачами кабинета , отделения паллиативной помощи. </a:t>
            </a:r>
          </a:p>
          <a:p>
            <a:pPr defTabSz="1042873">
              <a:defRPr/>
            </a:pPr>
            <a:r>
              <a:rPr lang="ru-RU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учреждений , подтвердивших сведения о наличии 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выездной патронажной службы паллиативной  медицинской помощи в т.1001 стр.80 необходимо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отразить сведения о количестве посещений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врачами  выездной службы при оказании паллиативной медицинской помощи на дому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т.2100 стр. 127 гр.9,12</a:t>
            </a: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т.1001 стр.80 гр.3 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то т2100 стр.  127 гр.9/12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 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6893F3-BA35-490D-8A40-6906A2651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472" y="3122351"/>
            <a:ext cx="323116" cy="2560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1BCB7B-276E-4A07-9AFF-0B6EF7DD8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335" y="3122351"/>
            <a:ext cx="323116" cy="2560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DC4D5-1FCC-4D9E-A4FA-5FF749582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218" y="4926975"/>
            <a:ext cx="323116" cy="256054"/>
          </a:xfrm>
          <a:prstGeom prst="rect">
            <a:avLst/>
          </a:prstGeom>
        </p:spPr>
      </p:pic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6BD04010-8A06-4360-B72D-BDF089882F28}"/>
              </a:ext>
            </a:extLst>
          </p:cNvPr>
          <p:cNvSpPr txBox="1">
            <a:spLocks/>
          </p:cNvSpPr>
          <p:nvPr/>
        </p:nvSpPr>
        <p:spPr>
          <a:xfrm>
            <a:off x="1948999" y="5547176"/>
            <a:ext cx="5334000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МЗ РФ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 345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  МИНИСТЕРСТВО ТРУДА И СОЦИАЛЬНОЙ ЗАЩИТЫ,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РФ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372н ПРИКАЗ от 31 мая 2019 года </a:t>
            </a:r>
          </a:p>
        </p:txBody>
      </p:sp>
    </p:spTree>
    <p:extLst>
      <p:ext uri="{BB962C8B-B14F-4D97-AF65-F5344CB8AC3E}">
        <p14:creationId xmlns:p14="http://schemas.microsoft.com/office/powerpoint/2010/main" val="128252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E5DEE-5203-438B-96BD-50B9540CAABB}"/>
              </a:ext>
            </a:extLst>
          </p:cNvPr>
          <p:cNvSpPr txBox="1"/>
          <p:nvPr/>
        </p:nvSpPr>
        <p:spPr>
          <a:xfrm>
            <a:off x="1908698" y="0"/>
            <a:ext cx="9696276" cy="6463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презентации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.Новые таблицы/ таблицы, в которых появились новые строки , изменена нумерация последующих строк.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1.т.2100 «Работа врачей медицинской организации» иностранные граждане/ медицинский туризм.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.т.2101 «Посещения среднего медицинского персонала».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3.т.2510 «Профилактические осмотры пациентов и диспансеризация, проведенные медицинской организацией, человек».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4.т.4806 «Деятельность центров ( отделений) вспомогательных репродуктивных технологий ( ВРТ)».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.т.4810 «Деятельность кабинетов « Школа для пациентов с сахарным диабетом»».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6.т.2650 «Грудное вскармливание».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7.т.2107 «Работа медицинских организаций и их подразделений, оказывающих медицинскую помощь в амбулаторных условиях, участвующих в создании и тиражировании «Новой модели медицинской организации» , посещения».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8.т.2108 «Работа медицинских организаций и их подразделений(детские поликлиники, детские поликлинические отделения медицинских организаций, консультативно – диагностические центры для детей), оказывающих медицинскую помощь в амбулаторных условиях, участвующих в создании и тиражировании «Новой модели медицинской организации» , посещения».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.Неизменившиеся таблицы раздела.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1.т.1002 « Центры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, кабинеты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амбулаторной онкологической помощи».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 1003 «Передвижные подразделения и формы работы».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.т.1090  «Санаторно- курортное лечение по всем профилям».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 2100 «Работа врачей медицинской организации»- заполнение неизменившихся строк.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5.т.2104 «Посещения лиц , старше трудоспособного возраста».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6.т.2105 «Структура посещений».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7.т.2106 «Обращения по поводу заболеваний».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т. 2109 «Деятельность Центров здоровья для взрослого населения: углубленное профилактическое консультирование лиц, прошедших профилактический медицинский осмотр и диспансеризацию определенных групп взрослого населения, и индивидуальные программы по ведению здорового образа жизни».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т. 2110 «</a:t>
            </a: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Центров здоровья для взрослого населения: индивидуальные программы здорового питания из числа прошедших углубленное профилактическое консультирование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т. 2510 «Профилактические осмотры пациентов и диспансеризация, проведенные медицинской организацией, человек»- заполнение неизменившихся строк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т.2511 «Профилактические осмотры пациентов с целью сохранения их репродуктивного здоровья,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2, 2.1, 2.2.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т. 2512 «Диспансеризация детей 15-17 лет».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т. 2513 «Профилактические осмотры на туберкулез».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т. 2514 «Целевые осмотры на онкологическую патологию».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т. 2515 « Медицинское освидетельствование лиц на состояние алкогольного, наркотического и иного токсического опьянения, проведенное специалистами медицинских организаций 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т. 2516 «Обязательные предварительные и периодические осмотры, проведенные медицинской организацией, человек».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т. 2517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Диспансеризация граждан репродуктивного возраста 18–49 лет включительно, с целью оценки репродуктивного здоровья, чел.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т.2700 «Работа стоматологического кабинета».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.т.2710 «Число посещений врачей - стоматологов».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т.4809 «Деятельность по медицинской профилактике».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Нормативная документация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формы</a:t>
            </a:r>
          </a:p>
        </p:txBody>
      </p:sp>
    </p:spTree>
    <p:extLst>
      <p:ext uri="{BB962C8B-B14F-4D97-AF65-F5344CB8AC3E}">
        <p14:creationId xmlns:p14="http://schemas.microsoft.com/office/powerpoint/2010/main" val="221605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D2EB58-F4F2-4667-B1C9-3BABE008BE4F}"/>
              </a:ext>
            </a:extLst>
          </p:cNvPr>
          <p:cNvSpPr txBox="1"/>
          <p:nvPr/>
        </p:nvSpPr>
        <p:spPr>
          <a:xfrm>
            <a:off x="1950397" y="142613"/>
            <a:ext cx="91817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о посещениях по паллиативной  медицинской помощи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51DC79-9ED4-494C-BF73-218AB24CA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97" y="3605868"/>
            <a:ext cx="5095875" cy="1400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483D0E-1D70-47C3-B76D-8EB11703A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97" y="823258"/>
            <a:ext cx="9363075" cy="24288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9C6AD0-D1D7-4D0E-B804-4A97AC11E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650" y="4749989"/>
            <a:ext cx="323116" cy="2560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0AE3D6-AF56-4CB8-86C6-2DB8754CB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442" y="4756193"/>
            <a:ext cx="323116" cy="25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1A7994-9A79-48CC-B070-B5DFC49A82AB}"/>
              </a:ext>
            </a:extLst>
          </p:cNvPr>
          <p:cNvSpPr txBox="1"/>
          <p:nvPr/>
        </p:nvSpPr>
        <p:spPr>
          <a:xfrm>
            <a:off x="7363292" y="3146788"/>
            <a:ext cx="476720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0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Межтабличные проверки т2100 – т2105</a:t>
            </a:r>
            <a:r>
              <a:rPr lang="en-US" sz="10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10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0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1042873">
              <a:buAutoNum type="arabicPeriod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Совокупные сведения о посещениях врачей  при оказании паллиативной медицинской  помощи в поликлинике и на дому взрослым и детям  в т.2100 в  строках  126,127 должны соответствовать  данным т.2105  строки 10 гр.3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042873">
              <a:defRPr/>
            </a:pPr>
            <a:r>
              <a:rPr lang="ru-RU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</a:p>
          <a:p>
            <a:pPr defTabSz="1042873">
              <a:defRPr/>
            </a:pP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т.2100 стр.126 гр.3+т.2100</a:t>
            </a:r>
            <a:r>
              <a:rPr kumimoji="0" lang="en-US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стр.126 гр.9+т.2100стр.127 гр.9</a:t>
            </a:r>
            <a:r>
              <a:rPr kumimoji="0" lang="en-US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т.2105 стр.10 гр.3 </a:t>
            </a:r>
            <a:endParaRPr kumimoji="0" lang="en-US" altLang="ru-RU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042873">
              <a:defRPr/>
            </a:pP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Сведения о посещениях врачей  при оказании паллиативной медицинской  помощи в поликлинике и на дому детям  в т.2100 в  строках  126,127 должны соответствовать  данным т.2105  строки 10 гр.5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042873">
              <a:defRPr/>
            </a:pP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т.2100 стр.126 гр.5+т.2100</a:t>
            </a:r>
            <a:r>
              <a:rPr kumimoji="0" lang="en-US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стр.126 гр.12+т.2100 стр.127 гр.12 </a:t>
            </a:r>
            <a:r>
              <a:rPr kumimoji="0" lang="en-US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т.2105 стр.10 гр.5</a:t>
            </a: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6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D2EB58-F4F2-4667-B1C9-3BABE008BE4F}"/>
              </a:ext>
            </a:extLst>
          </p:cNvPr>
          <p:cNvSpPr txBox="1"/>
          <p:nvPr/>
        </p:nvSpPr>
        <p:spPr>
          <a:xfrm>
            <a:off x="1950397" y="142613"/>
            <a:ext cx="91817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о посещениях по паллиативной  медицинской помощи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483D0E-1D70-47C3-B76D-8EB11703A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97" y="823258"/>
            <a:ext cx="9363075" cy="24288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475822-9911-48C0-BF77-C7CED2EDF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31" y="3429000"/>
            <a:ext cx="5458806" cy="23565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6FF784-4CB5-4A8C-A05D-2AE92F937472}"/>
              </a:ext>
            </a:extLst>
          </p:cNvPr>
          <p:cNvSpPr txBox="1"/>
          <p:nvPr/>
        </p:nvSpPr>
        <p:spPr>
          <a:xfrm>
            <a:off x="7504730" y="3429000"/>
            <a:ext cx="476720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0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Межтабличные проверки т.2100 – т.1003</a:t>
            </a:r>
            <a:r>
              <a:rPr lang="en-US" sz="10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10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0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0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посещениях  выездной патронажной службы паллиативной помощи детям в т.2100 стр. 127 должны соответствовать  данным по передвижным подразделениям в т.1003 стр.7 гр.6</a:t>
            </a:r>
            <a:endParaRPr lang="en-US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</a:p>
          <a:p>
            <a:pPr defTabSz="1042873">
              <a:defRPr/>
            </a:pP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т.2100стр.127 гр.12</a:t>
            </a:r>
            <a:r>
              <a:rPr kumimoji="0" lang="en-US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т.1003 стр.7 гр.6 </a:t>
            </a:r>
            <a:endParaRPr kumimoji="0" lang="en-US" altLang="ru-RU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042873">
              <a:defRPr/>
            </a:pP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Сведения о посещениях  выездной патронажной службы паллиативной помощи взрослым в т.2100 стр. 127 должны соответствовать данным по передвижным подразделениям т.1003 стр.6 гр.6</a:t>
            </a:r>
            <a:endParaRPr lang="en-US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</a:p>
          <a:p>
            <a:pPr defTabSz="1042873">
              <a:defRPr/>
            </a:pP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т.2100 стр.127 (гр.9 –гр.12)</a:t>
            </a:r>
            <a:r>
              <a:rPr kumimoji="0" lang="en-US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т.1003 стр.6 гр.6 </a:t>
            </a:r>
            <a:endParaRPr kumimoji="0" lang="en-US" altLang="ru-RU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042873">
              <a:defRPr/>
            </a:pP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5534E-28FF-441C-962C-25C57963D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818" y="4769048"/>
            <a:ext cx="323116" cy="256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703B26-A3A5-40D3-9ACD-604B52D1A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736" y="5375673"/>
            <a:ext cx="32311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8EA84-ED22-4063-A00F-BF436B0FF649}"/>
              </a:ext>
            </a:extLst>
          </p:cNvPr>
          <p:cNvSpPr txBox="1"/>
          <p:nvPr/>
        </p:nvSpPr>
        <p:spPr>
          <a:xfrm>
            <a:off x="1950397" y="142613"/>
            <a:ext cx="88582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о посещениях стоматологического профиля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C758BE-97A0-45BE-B7AF-450CA979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97" y="851263"/>
            <a:ext cx="8858250" cy="2219325"/>
          </a:xfrm>
          <a:prstGeom prst="rect">
            <a:avLst/>
          </a:prstGeom>
        </p:spPr>
      </p:pic>
      <p:sp>
        <p:nvSpPr>
          <p:cNvPr id="7" name="Rectangle 1694">
            <a:extLst>
              <a:ext uri="{FF2B5EF4-FFF2-40B4-BE49-F238E27FC236}">
                <a16:creationId xmlns:a16="http://schemas.microsoft.com/office/drawing/2014/main" id="{099363BC-3B57-49E3-B1FA-66A1B8505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112" y="3256017"/>
            <a:ext cx="6376535" cy="31531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R="0" lvl="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1.Работу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врачей-стоматологов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включая деятельность врачей-стоматологов передвижных установок и кабинетов в образовательных учреждениях,  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показывают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таблице 2100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строках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88,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89, 90,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1, 92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соответственно занятым должностям 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разбивкой на заболеваемость и профилактику.</a:t>
            </a:r>
          </a:p>
          <a:p>
            <a:pPr marR="0" lvl="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2.Работу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зубных врачей и гигиенистов стоматологических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таблице 2100 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показывают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стр. 39 врачи ортодонты, в стр.90 врачи стоматологи- ортопеды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указывают посещения  только учитываемые , как учетная единица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ПОСЕЩЕНИЕ</a:t>
            </a: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14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записью в  медицинской карте , включающей жалобы, анамнез, объективные данные, 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постановку диагноза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,назначенное лечение , обследование, результаты обследования и динамического наблюдения.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55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F71C929-C83C-497C-AEC6-A544D9F28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54" y="4854387"/>
            <a:ext cx="5257800" cy="1666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FB7209-30BA-4E66-9481-5FC4AB9D9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54" y="618819"/>
            <a:ext cx="9019431" cy="14287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D1FC5-2A82-4CB3-BE1D-4C414BEAAC89}"/>
              </a:ext>
            </a:extLst>
          </p:cNvPr>
          <p:cNvSpPr txBox="1"/>
          <p:nvPr/>
        </p:nvSpPr>
        <p:spPr>
          <a:xfrm>
            <a:off x="1827533" y="-1175"/>
            <a:ext cx="90194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о посещениях в отделениях, кабинетах , пунктах неотложной помощи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1CCE5-C115-4171-BB70-1459A672FFE5}"/>
              </a:ext>
            </a:extLst>
          </p:cNvPr>
          <p:cNvSpPr txBox="1"/>
          <p:nvPr/>
        </p:nvSpPr>
        <p:spPr>
          <a:xfrm>
            <a:off x="7173274" y="1896496"/>
            <a:ext cx="5332252" cy="4370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Межтабличные проверки</a:t>
            </a:r>
          </a:p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Сведения о посещениях</a:t>
            </a:r>
            <a:r>
              <a:rPr kumimoji="0" lang="ru-RU" sz="1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в неотложной форме на дому взрослому и детскому населению  в т.2100 стр.125  в графах с 9 по 13 указывать   при наличии </a:t>
            </a: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пунктов неотложной медицинской помощи на дому взрослому  (т.1001  стр. 71.1) и детскому (т.1001  стр. 71.2) населению , их заполняет </a:t>
            </a:r>
            <a:r>
              <a:rPr kumimoji="0" 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СС и НМП им. Пучкова</a:t>
            </a:r>
          </a:p>
          <a:p>
            <a:pPr lvl="0" defTabSz="1042873">
              <a:defRPr/>
            </a:pPr>
            <a:r>
              <a:rPr lang="ru-RU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0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042873"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т. 1001 стр. 71.1 гр.3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 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т.2100 стр. 125 по графам 9/11  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0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т. 1001 стр. 71.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гр.3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 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т.2100 стр. 125 по графам 9/ 11/12/13 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1.Сведения о посещениях</a:t>
            </a:r>
            <a:r>
              <a:rPr kumimoji="0" lang="ru-RU" sz="1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в кабинетах, неотложной медицинской помощи в т.2100 стр.125 в графах с 3 по 8   показывать в случае наличия кабинетов неотложной медицинской помощи в т.1001 стр.71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defTabSz="1042873">
              <a:defRPr/>
            </a:pPr>
            <a:r>
              <a:rPr lang="ru-RU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т. 1001 стр. 71 гр.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5&gt;0 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т.2100 стр. 125 по графам 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3 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8 может быть</a:t>
            </a: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&gt;0</a:t>
            </a:r>
            <a:endParaRPr lang="ru-RU" sz="10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0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</a:t>
            </a:r>
            <a:r>
              <a:rPr lang="ru-RU" sz="1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сведениями об общем количестве  посещений в неотложной форме 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т.2105  стр. 2 гр.3 и  данными т.2100 в стр. 125 в поликлинике и на дому возможна за счет посещений вне кабинетов, отделений , пунктов неотложной помощи .</a:t>
            </a:r>
          </a:p>
          <a:p>
            <a:pPr defTabSz="1042873">
              <a:defRPr/>
            </a:pP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т.2105 стр.2 гр. 3 может быть </a:t>
            </a:r>
            <a:r>
              <a:rPr lang="en-US" sz="1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т.2100 стр. 125 гр.3+гр.9</a:t>
            </a:r>
          </a:p>
          <a:p>
            <a:pPr lvl="0" defTabSz="1042873">
              <a:defRPr/>
            </a:pPr>
            <a:endParaRPr lang="ru-RU" sz="1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сведениями о числе посещений детей  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неотложной форме в т.2105  стр. 2 гр.5 и  данными т.2100 по стр. 125 в поликлинике и на дому возможна за счет посещений вне кабинетов, отделений , пунктов неотложной помощи .</a:t>
            </a:r>
          </a:p>
          <a:p>
            <a:pPr defTabSz="1042873">
              <a:defRPr/>
            </a:pP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т.2105 стр.2 гр. 5  может быть </a:t>
            </a:r>
            <a:r>
              <a:rPr lang="en-US" sz="1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т.2100 стр. 125 гр.5+гр.12</a:t>
            </a:r>
          </a:p>
          <a:p>
            <a:pPr defTabSz="1042873">
              <a:defRPr/>
            </a:pPr>
            <a:endParaRPr lang="ru-RU" sz="1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9BB34-2748-4027-8C45-0C775709F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54" y="2162175"/>
            <a:ext cx="5257800" cy="2533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35EA70-56C3-40EF-918A-929D26CB7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600" y="3643743"/>
            <a:ext cx="708758" cy="9279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06B0D9-EFE5-494E-AF6B-43F8863EE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039" y="6113035"/>
            <a:ext cx="435069" cy="4278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A00DE9-FA5E-4601-BEAE-82BA997C6B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050" y="6119528"/>
            <a:ext cx="438950" cy="4328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448D04-0714-42F2-8F19-FD3F3FCEA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4905" y="0"/>
            <a:ext cx="1299146" cy="1921079"/>
          </a:xfrm>
          <a:prstGeom prst="rect">
            <a:avLst/>
          </a:prstGeom>
          <a:solidFill>
            <a:srgbClr val="DDDDDD"/>
          </a:solidFill>
        </p:spPr>
      </p:pic>
    </p:spTree>
    <p:extLst>
      <p:ext uri="{BB962C8B-B14F-4D97-AF65-F5344CB8AC3E}">
        <p14:creationId xmlns:p14="http://schemas.microsoft.com/office/powerpoint/2010/main" val="1454918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D1136E-46A9-4ADE-8947-4DEC6569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032" y="3469724"/>
            <a:ext cx="4772025" cy="208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566DEB-3505-486B-9E31-F8695EE4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33" y="606147"/>
            <a:ext cx="7800975" cy="2390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4AF811-31DA-4FEB-9BFD-832F50D335D3}"/>
              </a:ext>
            </a:extLst>
          </p:cNvPr>
          <p:cNvSpPr txBox="1"/>
          <p:nvPr/>
        </p:nvSpPr>
        <p:spPr>
          <a:xfrm>
            <a:off x="1827533" y="-1175"/>
            <a:ext cx="90194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о деятельности медицинских психологов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30C05F-2313-4270-B71D-F2D70ABA4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478" y="2132857"/>
            <a:ext cx="1421087" cy="864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71DD6-9025-41DF-B11B-A85668B0E3E2}"/>
              </a:ext>
            </a:extLst>
          </p:cNvPr>
          <p:cNvSpPr txBox="1"/>
          <p:nvPr/>
        </p:nvSpPr>
        <p:spPr>
          <a:xfrm>
            <a:off x="6524057" y="1801534"/>
            <a:ext cx="5587068" cy="4555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4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Внутритабличные</a:t>
            </a:r>
            <a:r>
              <a:rPr lang="ru-RU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</a:t>
            </a: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1042873">
              <a:buAutoNum type="arabicPeriod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строки </a:t>
            </a:r>
            <a:r>
              <a:rPr lang="ru-RU" sz="1400" b="1" dirty="0">
                <a:solidFill>
                  <a:srgbClr val="D33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131- МЕДИЦИНСКИЕ ПСИХОЛОГИ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входят в общее число посещений строки 1 т.2100</a:t>
            </a:r>
          </a:p>
          <a:p>
            <a:pPr defTabSz="1042873"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По стр.131 графы «По поводу заболевания» не заполняются, так как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основные функции медицинских психологов -разработка развивающих и коррекционных  программ по восстановлению здоровья 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1042873">
              <a:buAutoNum type="arabicPeriod"/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Межтабличные проверки</a:t>
            </a:r>
          </a:p>
          <a:p>
            <a:pPr lvl="0" defTabSz="1042873">
              <a:defRPr/>
            </a:pPr>
            <a:endParaRPr lang="ru-RU" sz="14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1042873">
              <a:buAutoNum type="arabicPeriod"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Сведения о деятельности медицинских  психологов 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в т.2100 стр.125  показывать в случае наличия 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штатных и занятых ставок  по строке 133  т.1100 . В других случаях предоставлять пояснительную записку.</a:t>
            </a:r>
          </a:p>
          <a:p>
            <a:pPr marL="228600" indent="-228600" defTabSz="1042873">
              <a:buAutoNum type="arabicPeriod"/>
              <a:defRPr/>
            </a:pPr>
            <a:endParaRPr lang="ru-RU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1042873">
              <a:buAutoNum type="arabicPeriod"/>
              <a:defRPr/>
            </a:pPr>
            <a:endParaRPr lang="ru-RU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01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B74143-A9ED-4496-BCBF-96AF07814F0A}"/>
              </a:ext>
            </a:extLst>
          </p:cNvPr>
          <p:cNvSpPr txBox="1"/>
          <p:nvPr/>
        </p:nvSpPr>
        <p:spPr>
          <a:xfrm>
            <a:off x="1827533" y="-1175"/>
            <a:ext cx="93633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о посещениях инвалидов, работа врачей вспомогательных отделений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84483C-3DD6-4BA2-A227-7212DB9B0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33" y="719137"/>
            <a:ext cx="9363075" cy="5419725"/>
          </a:xfrm>
          <a:prstGeom prst="rect">
            <a:avLst/>
          </a:prstGeom>
        </p:spPr>
      </p:pic>
      <p:sp>
        <p:nvSpPr>
          <p:cNvPr id="4" name="Rectangle 1698">
            <a:extLst>
              <a:ext uri="{FF2B5EF4-FFF2-40B4-BE49-F238E27FC236}">
                <a16:creationId xmlns:a16="http://schemas.microsoft.com/office/drawing/2014/main" id="{6F884A32-0C9D-4A29-8325-F10AC561D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267" y="2737111"/>
            <a:ext cx="6338253" cy="313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R="0" lvl="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1. Сведения о посещениях инвалидов необходимо указать в строках 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: 28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.1/56.1/59.1/76.1/82.1/109.1/131.1</a:t>
            </a:r>
          </a:p>
          <a:p>
            <a:pPr marR="0" lvl="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6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При этом необходимо проверить корректность данных о посещениях врачей не инвалидами.</a:t>
            </a:r>
          </a:p>
          <a:p>
            <a:pPr marR="0" lvl="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3.Сведения о посещениях инвалидов к врачам вспомогательных отделений не должны противоречить данным  таблиц о деятельности указанных  кабинетов в части инвалидов ( дети- взрослые)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R="0" lvl="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т.4601 «деятельность физиотерапевтического кабинета»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  <a:p>
            <a:pPr defTabSz="1042873" eaLnBrk="0" hangingPunct="0"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r>
              <a:rPr kumimoji="0" lang="ru-RU" sz="16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т.4701</a:t>
            </a:r>
            <a:r>
              <a:rPr kumimoji="0" lang="en-US" sz="16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«деятельность кабинета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ЛФК»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160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042873" eaLnBrk="0" hangingPunct="0"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т.4801«деятельность кабинета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рефлексотерапии»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  <a:p>
            <a:pPr marR="0" lvl="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endParaRPr kumimoji="0" lang="ru-RU" sz="160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7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B74143-A9ED-4496-BCBF-96AF07814F0A}"/>
              </a:ext>
            </a:extLst>
          </p:cNvPr>
          <p:cNvSpPr txBox="1"/>
          <p:nvPr/>
        </p:nvSpPr>
        <p:spPr>
          <a:xfrm>
            <a:off x="1827533" y="-1175"/>
            <a:ext cx="964021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основные моменты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о посещениях врачей физической и реабилитационной медицины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вспомогательных отделений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6C9D0F-D8E4-4C7B-9DED-B504C372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33" y="745565"/>
            <a:ext cx="9640217" cy="2908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DADB1-02C0-49B7-B44A-36279D15A075}"/>
              </a:ext>
            </a:extLst>
          </p:cNvPr>
          <p:cNvSpPr txBox="1"/>
          <p:nvPr/>
        </p:nvSpPr>
        <p:spPr>
          <a:xfrm>
            <a:off x="4592972" y="2548956"/>
            <a:ext cx="68747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посещениях врачей физической и реабилитационной медицины могут быть только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профилактической целью </a:t>
            </a: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т.2105 должны быть отражены в строке « прочие»</a:t>
            </a:r>
            <a:endParaRPr lang="ru-RU" sz="1200" b="1" u="sng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C6864E-F663-4699-A653-B8889B070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33" y="3928625"/>
            <a:ext cx="9640216" cy="2524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17230C-296C-46D9-B29F-A8E6502BC1EC}"/>
              </a:ext>
            </a:extLst>
          </p:cNvPr>
          <p:cNvSpPr txBox="1"/>
          <p:nvPr/>
        </p:nvSpPr>
        <p:spPr>
          <a:xfrm>
            <a:off x="4802694" y="4729437"/>
            <a:ext cx="6732166" cy="1902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1.Работу врачей вспомогательных отделений ( кабинетов  )в таблице 2100 учитывают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случае «ведения» пациента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врачом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вспомогательного отделения ( кабинета)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назначения лечения , контроля состояния пациента  в процессе и после окончания курса проведенного лечения.</a:t>
            </a: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2.Сведения о посещениях к врачам вспомогательных отделений т.2100 должны коррелировать с данными о лицах закончивших лечение (в том числе инвалидах) таблиц вспомогательной службы</a:t>
            </a: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4601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, т.4701, т.4801.</a:t>
            </a:r>
            <a:endParaRPr kumimoji="0" lang="ru-RU" sz="1400" i="0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93AA05-348A-47B0-8D3D-82C83985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703" y="5740092"/>
            <a:ext cx="678350" cy="7126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A6C04A-131D-4980-9BEA-28DB14D41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486" y="3280119"/>
            <a:ext cx="570451" cy="4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60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72222"/>
              </p:ext>
            </p:extLst>
          </p:nvPr>
        </p:nvGraphicFramePr>
        <p:xfrm>
          <a:off x="2210264" y="626790"/>
          <a:ext cx="9307066" cy="3625633"/>
        </p:xfrm>
        <a:graphic>
          <a:graphicData uri="http://schemas.openxmlformats.org/drawingml/2006/table">
            <a:tbl>
              <a:tblPr/>
              <a:tblGrid>
                <a:gridCol w="681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1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Посещения лиц старше трудоспособного возраста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посещений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сельскими жителями</a:t>
                      </a: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Из общего числа посещений сделано лицами старше трудоспособного возраста (из табл. 2100, стр.1, гр. 3)  </a:t>
                      </a: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из них:  по поводу заболеваний (из табл. 2100, стр.1, гр. 7)</a:t>
                      </a: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посещений врачами на дому всего (из табл. 2100, стр.1, гр. 9)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из них: по поводу заболеваний (из табл. 2100, стр.1, гр. 11)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9352" y="2361851"/>
            <a:ext cx="233975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(из табл. 2100, стр.1, гр. 3)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9352" y="2862680"/>
            <a:ext cx="233975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(из табл. 2100, стр.1, гр. 7)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9352" y="3358605"/>
            <a:ext cx="233975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(из табл. 2100, стр.1, гр. 9)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9352" y="3826815"/>
            <a:ext cx="233975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(из табл. 2100, стр.1, гр.11)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158"/>
          <p:cNvSpPr>
            <a:spLocks noChangeArrowheads="1"/>
          </p:cNvSpPr>
          <p:nvPr/>
        </p:nvSpPr>
        <p:spPr bwMode="auto">
          <a:xfrm>
            <a:off x="2170290" y="4348380"/>
            <a:ext cx="9493390" cy="1382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R="0" lvl="0" defTabSz="1042873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1.сведения, указанные в таблице не должны превышать данные по строке 1 таблицы 2100</a:t>
            </a:r>
          </a:p>
          <a:p>
            <a:pPr marR="0" lvl="0" defTabSz="1042873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2.учитываются посещения лиц старше трудоспособного возраста, то есть посещения женщин в возрасте 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лет и старше, а так же  мужчин в возрасте 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года и старшее</a:t>
            </a:r>
          </a:p>
          <a:p>
            <a:pPr marL="0" marR="0" lvl="0" indent="0" defTabSz="1042873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60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160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Методика определения возрастных групп приказ РОССТАТА </a:t>
            </a:r>
            <a:r>
              <a:rPr kumimoji="0" lang="en-US" sz="160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ru-RU" sz="160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409 от 17.07.2019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0264" y="5908043"/>
            <a:ext cx="39313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табл. 2104, стр.3, гр. 3 «-»табл. 2104, стр.4, гр.3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489640" y="5727932"/>
            <a:ext cx="854690" cy="844061"/>
          </a:xfrm>
          <a:prstGeom prst="rightArrow">
            <a:avLst/>
          </a:prstGeom>
          <a:solidFill>
            <a:srgbClr val="4F81BD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0686" y="5815711"/>
            <a:ext cx="422299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Количество посещений с профилактической целью на дому к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лицам старше трудоспособного возраста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D0CC61-948B-471D-8C78-AB2AD20B9DB8}"/>
              </a:ext>
            </a:extLst>
          </p:cNvPr>
          <p:cNvSpPr txBox="1"/>
          <p:nvPr/>
        </p:nvSpPr>
        <p:spPr>
          <a:xfrm>
            <a:off x="2182742" y="55220"/>
            <a:ext cx="503173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5.т.2104 «Посещения лиц , старше трудоспособного возраста»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04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0A00D-43EF-4772-9F6B-451C0236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90512"/>
            <a:ext cx="7372350" cy="6276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279" y="4192863"/>
            <a:ext cx="774259" cy="102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3" name="TextBox 12"/>
          <p:cNvSpPr txBox="1"/>
          <p:nvPr/>
        </p:nvSpPr>
        <p:spPr>
          <a:xfrm>
            <a:off x="7805846" y="1032716"/>
            <a:ext cx="4046236" cy="1021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Данные т.2105 отражают деятельность</a:t>
            </a: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врачей , включая  количество посещений</a:t>
            </a: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врачей –стоматологов 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указанных в т.2100</a:t>
            </a: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строках с 88 по 92 с учетом посещений по заболеванию и с профилактической целью</a:t>
            </a:r>
          </a:p>
        </p:txBody>
      </p:sp>
      <p:sp>
        <p:nvSpPr>
          <p:cNvPr id="14" name="Rectangle 696"/>
          <p:cNvSpPr>
            <a:spLocks noChangeArrowheads="1"/>
          </p:cNvSpPr>
          <p:nvPr/>
        </p:nvSpPr>
        <p:spPr bwMode="auto">
          <a:xfrm>
            <a:off x="7810899" y="2986893"/>
            <a:ext cx="4066026" cy="844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строка 1 должна быть больше суммы строк 2+3+4</a:t>
            </a:r>
          </a:p>
          <a:p>
            <a:pPr marL="34290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строка 5 должна быть равна сумме строк  </a:t>
            </a:r>
          </a:p>
          <a:p>
            <a:pPr marL="34290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+7+8+10+11+12</a:t>
            </a:r>
          </a:p>
        </p:txBody>
      </p:sp>
      <p:sp>
        <p:nvSpPr>
          <p:cNvPr id="15" name="Rectangle 703"/>
          <p:cNvSpPr>
            <a:spLocks noChangeArrowheads="1"/>
          </p:cNvSpPr>
          <p:nvPr/>
        </p:nvSpPr>
        <p:spPr bwMode="auto">
          <a:xfrm>
            <a:off x="7819738" y="3915859"/>
            <a:ext cx="4068138" cy="1158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посещения, выполненные передвижными подразделениями, указываются из общего числа посещений врачами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703"/>
          <p:cNvSpPr>
            <a:spLocks noChangeArrowheads="1"/>
          </p:cNvSpPr>
          <p:nvPr/>
        </p:nvSpPr>
        <p:spPr bwMode="auto">
          <a:xfrm>
            <a:off x="7805846" y="5217080"/>
            <a:ext cx="4071079" cy="845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Посещения врачей мобильных медицинских комплексов в строке 16 заполняются если показано 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их наличие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т.1003 стр.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гр.3 и 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число выездов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стр.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07AF4F-4037-4205-88CD-357A597C6A65}"/>
              </a:ext>
            </a:extLst>
          </p:cNvPr>
          <p:cNvSpPr txBox="1"/>
          <p:nvPr/>
        </p:nvSpPr>
        <p:spPr>
          <a:xfrm>
            <a:off x="2851904" y="4201774"/>
            <a:ext cx="4088959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 строке 15 т.2105 показать деятельность медицинских мобильных бригад, организованных в учреждениях ДЗМ при этом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т. 1003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стр.11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гр.3 может быть=0 на конец года.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9738" y="2197556"/>
            <a:ext cx="405718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стр.7 отражать посещения  не только при прохождении диспансеризации , </a:t>
            </a:r>
            <a:r>
              <a:rPr lang="ru-RU" sz="1200" b="1" u="sng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и профилактического медицинского осмотра</a:t>
            </a:r>
            <a:r>
              <a:rPr lang="ru-RU" sz="1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</p:txBody>
      </p:sp>
      <p:sp>
        <p:nvSpPr>
          <p:cNvPr id="20" name="Rectangle 709"/>
          <p:cNvSpPr>
            <a:spLocks noChangeArrowheads="1"/>
          </p:cNvSpPr>
          <p:nvPr/>
        </p:nvSpPr>
        <p:spPr bwMode="auto">
          <a:xfrm>
            <a:off x="2778912" y="6247756"/>
            <a:ext cx="8323902" cy="610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marR="0" lvl="0" indent="-342900" algn="ctr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графе 3 т.2105 строка 1 должна быть равна сумме граф 7+8+11 строки 1 таблицы 2100</a:t>
            </a:r>
          </a:p>
          <a:p>
            <a:pPr marL="342900" marR="0" lvl="0" indent="-342900" algn="ctr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графе 3 т.2105 сумма строк 1+5 должна быть равна сумме граф 3+9 строки 1 таблицы 2100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F0B175-6765-434C-A9AC-0299C19A4255}"/>
              </a:ext>
            </a:extLst>
          </p:cNvPr>
          <p:cNvSpPr txBox="1"/>
          <p:nvPr/>
        </p:nvSpPr>
        <p:spPr>
          <a:xfrm>
            <a:off x="1900062" y="0"/>
            <a:ext cx="357617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т.2105 «Структура посещений»</a:t>
            </a:r>
          </a:p>
          <a:p>
            <a:pPr algn="ctr"/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51F0F9-A1DB-4C70-B469-4E01ADC569AE}"/>
              </a:ext>
            </a:extLst>
          </p:cNvPr>
          <p:cNvSpPr txBox="1"/>
          <p:nvPr/>
        </p:nvSpPr>
        <p:spPr>
          <a:xfrm>
            <a:off x="2523988" y="0"/>
            <a:ext cx="8489909" cy="1516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7.Таблица 2106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Обращения по поводу </a:t>
            </a:r>
            <a:r>
              <a:rPr kumimoji="0" lang="ru-RU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заболеваний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всего 1__, из них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сельских жителей 2__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етей 0-17 лет ( из стр.1) 3___,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них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сельских жителей( из стр.3) 4_____.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2783603" y="1892225"/>
            <a:ext cx="7855078" cy="3312368"/>
          </a:xfr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Обращение в форме 30 включает в себя одно или несколько посещений пациента, в результате которых цель обращения достигнута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зависимости от цели обращения подразделяются на: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обращения по поводу </a:t>
            </a:r>
            <a:r>
              <a:rPr kumimoji="0" lang="ru-RU" altLang="ru-RU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заболеваний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травм, отравлений и некоторых других</a:t>
            </a:r>
            <a:r>
              <a:rPr kumimoji="0" lang="en-US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последствий воздействия внешних причин (коды A00 - T98 МКБ-10);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обращения с профилактической целью (коды Z00 - Z99 МКБ-10)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Сведения по обращениям, указанные в таблице 2106,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должны превышать количество посещений по заболеванию в т. 2100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7810" y="4665984"/>
            <a:ext cx="8489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таблице </a:t>
            </a:r>
            <a:r>
              <a:rPr kumimoji="0" lang="ru-RU" sz="160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учитываются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обращения  по поводу заболеваний  к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врачам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стоматологам т.2100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таблице </a:t>
            </a:r>
            <a:r>
              <a:rPr kumimoji="0" lang="ru-RU" sz="160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учитываются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обращения  по поводу заболеваний  к зубным врачам и гигиенистам стоматологическим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0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B70462-E244-4A81-9918-E36392A8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83" y="1819428"/>
            <a:ext cx="9248775" cy="2924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81C645-650F-4326-BEF6-2971EB9A46C0}"/>
              </a:ext>
            </a:extLst>
          </p:cNvPr>
          <p:cNvSpPr txBox="1"/>
          <p:nvPr/>
        </p:nvSpPr>
        <p:spPr>
          <a:xfrm>
            <a:off x="1896883" y="94542"/>
            <a:ext cx="773873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.Таблицы раздела, в которых появились новые строки, изменена нумерация последующих строк.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1.Таблица 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медицинской организации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ctr">
              <a:buFontTx/>
              <a:buChar char="-"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строки 129 , 129.1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0DFF2-C5C9-44FD-B7EE-9D0C60207D86}"/>
              </a:ext>
            </a:extLst>
          </p:cNvPr>
          <p:cNvSpPr txBox="1"/>
          <p:nvPr/>
        </p:nvSpPr>
        <p:spPr>
          <a:xfrm>
            <a:off x="5015007" y="3591908"/>
            <a:ext cx="572181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129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предоставить информацию о посещениях , выполненных иностранными гражданами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129.1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посещениях , выполненных иностранными гражданами в рамках медицинского туризма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о деятельности медицинских психологов ( из них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посещений инвалидов) изменили нумерацию- 131,131.1 соответственно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48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084902-E881-4990-9849-4D5B174A1E41}"/>
              </a:ext>
            </a:extLst>
          </p:cNvPr>
          <p:cNvSpPr txBox="1"/>
          <p:nvPr/>
        </p:nvSpPr>
        <p:spPr>
          <a:xfrm>
            <a:off x="2107091" y="1224862"/>
            <a:ext cx="969627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(2109) Деятельность Центров здоровья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взрослого населения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углубленное профилактическое консультирование лиц, прошедших профилактический медицинский осмотр и диспансеризацию определенных групп взрослого населения, и индивидуальные программы по ведению здорового образа жизни: подлежало углубленному профилактическому консультированию, всего, чел 1_________, из них сельских жителей, чел 2___________; прошли углубленное профилактическое консультирование (из стр.1), всего, чел 3_____________, из них сельских жителей, чел 4________________; Из числа прошедших углубленное профилактическое консультирование (стр.3) разработано индивидуальных программ по ведению здорового образа жизни, всего, чел 5__________________, из них сельских жителей, чел 6____________________________.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349CC-9255-4383-A222-654FA244AD18}"/>
              </a:ext>
            </a:extLst>
          </p:cNvPr>
          <p:cNvSpPr txBox="1"/>
          <p:nvPr/>
        </p:nvSpPr>
        <p:spPr>
          <a:xfrm>
            <a:off x="2083668" y="71234"/>
            <a:ext cx="321997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8.Таблица 2109</a:t>
            </a:r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DA66B-A6E1-40DB-BC31-98781DC280AE}"/>
              </a:ext>
            </a:extLst>
          </p:cNvPr>
          <p:cNvSpPr txBox="1"/>
          <p:nvPr/>
        </p:nvSpPr>
        <p:spPr>
          <a:xfrm>
            <a:off x="2083668" y="4099596"/>
            <a:ext cx="343808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9.Таблица 2110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23964-739F-4886-BA00-113E920EBA62}"/>
              </a:ext>
            </a:extLst>
          </p:cNvPr>
          <p:cNvSpPr txBox="1"/>
          <p:nvPr/>
        </p:nvSpPr>
        <p:spPr>
          <a:xfrm>
            <a:off x="2083668" y="4527813"/>
            <a:ext cx="96962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(2110)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Центров здоровья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взрослого населения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индивидуальные программы здорового питания из числа прошедших углубленное профилактическое консультирование: подлежало разработке индивидуальных программ всего, чел 1_______________, из них сельских жителей, чел 2_____________; Из них разработано индивидуальных программ здорового питания, всего, чел 3_____________, из них сельских жителей, чел 4________________.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D3B3A-1437-46CE-912B-A98B35BC275B}"/>
              </a:ext>
            </a:extLst>
          </p:cNvPr>
          <p:cNvSpPr txBox="1"/>
          <p:nvPr/>
        </p:nvSpPr>
        <p:spPr>
          <a:xfrm>
            <a:off x="2083668" y="2990468"/>
            <a:ext cx="969627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отражаются сведения о лицах, прошедших углубленное профилактическое консультирование, и лицах, которым были разработаны индивидуальные программы по ведению здорового образа жизни в центрах здоровья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лиц, прошедших профилактический медицинский осмотр и диспансеризацию</a:t>
            </a:r>
            <a:r>
              <a:rPr 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таблицы 2109 не должны противоречить данным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организации, указанным в  отчетной форме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«Сведения о деятельности Центра здоровья» за отчетный период 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1E3F1-0F44-436B-8262-1F6CCA4C6415}"/>
              </a:ext>
            </a:extLst>
          </p:cNvPr>
          <p:cNvSpPr txBox="1"/>
          <p:nvPr/>
        </p:nvSpPr>
        <p:spPr>
          <a:xfrm>
            <a:off x="2083668" y="5633138"/>
            <a:ext cx="969627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отражаются сведения о лицах ,подлежащих разработке индивидуальных программ здорового питания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лиц, прошедших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профилактическое консультирование в центрах здоровья  (из таблицы 2109)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таблицы 2110 не должны противоречить данным о деятельности организации, указанным в отчетной форме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«Сведения о деятельности Центра здоровья» за отчетный период. 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8253AF65-18F6-4F33-89BB-0BDDD2835969}"/>
              </a:ext>
            </a:extLst>
          </p:cNvPr>
          <p:cNvSpPr/>
          <p:nvPr/>
        </p:nvSpPr>
        <p:spPr>
          <a:xfrm>
            <a:off x="2107091" y="2714401"/>
            <a:ext cx="367718" cy="2415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849BFA-2DE1-42DC-919B-D9121F627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68" y="5370987"/>
            <a:ext cx="414564" cy="2621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BCC4CA-6214-49D5-A202-7DCC86DD19B2}"/>
              </a:ext>
            </a:extLst>
          </p:cNvPr>
          <p:cNvSpPr txBox="1"/>
          <p:nvPr/>
        </p:nvSpPr>
        <p:spPr>
          <a:xfrm>
            <a:off x="6117464" y="0"/>
            <a:ext cx="5685903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т.2109 заполняются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только по показателю 3  «прошли углубленное профилактическое консультирование» на основании сведений о деятельности центров здоровья отчетной формы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N68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«Число лиц , которым проведено углубленное профилактическое консультирование по результатам диспансеризации взрослого населения в центрах здоровья» за 2025 год.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остальных показателей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таблицы 2109 и всех показателей таблицы 2110 значения не указывать</a:t>
            </a:r>
          </a:p>
        </p:txBody>
      </p:sp>
    </p:spTree>
    <p:extLst>
      <p:ext uri="{BB962C8B-B14F-4D97-AF65-F5344CB8AC3E}">
        <p14:creationId xmlns:p14="http://schemas.microsoft.com/office/powerpoint/2010/main" val="3598104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ACC58A-AD12-42E6-AAA3-C3F4304ED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901" y="2381384"/>
            <a:ext cx="9411402" cy="37202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641746-FAAD-42F0-B58B-6491076455FB}"/>
              </a:ext>
            </a:extLst>
          </p:cNvPr>
          <p:cNvSpPr txBox="1"/>
          <p:nvPr/>
        </p:nvSpPr>
        <p:spPr>
          <a:xfrm>
            <a:off x="1710182" y="17596"/>
            <a:ext cx="1026471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.Таблица 2510 «Профилактические осмотры пациентов и диспансеризация, проведенные медицинской организацией,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человек» </a:t>
            </a:r>
          </a:p>
          <a:p>
            <a:pPr algn="ctr"/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неизменившихся строк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A64CB-8B6C-462F-B845-44F99003D0E2}"/>
              </a:ext>
            </a:extLst>
          </p:cNvPr>
          <p:cNvSpPr txBox="1"/>
          <p:nvPr/>
        </p:nvSpPr>
        <p:spPr>
          <a:xfrm>
            <a:off x="1710182" y="578592"/>
            <a:ext cx="10052196" cy="1384995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инструкции к заполнению ФФСН № 30 « Сведения о медицинской организации»</a:t>
            </a:r>
            <a:r>
              <a:rPr lang="en-US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подлежащих осмотру и в число осмотренных включают физических лиц один раз в году, независимо от того, сколько раз в году они подлежали осмотру и были осмотрены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осмотренных должно равняться числу подлежащих осмотру или быть меньше этого числа, в</a:t>
            </a:r>
            <a:r>
              <a:rPr lang="ru-RU" sz="1200" spc="-30" dirty="0">
                <a:solidFill>
                  <a:schemeClr val="tx1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случае, если число осмотренных больше подлежащих осмотрам, </a:t>
            </a:r>
            <a:r>
              <a:rPr lang="ru-RU" sz="1200" b="1" u="sng" spc="-30" dirty="0">
                <a:solidFill>
                  <a:schemeClr val="tx1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предоставить пояснительную записку;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подлежащих и осмотренных при профосмотрах включают по категориям: дети 0-14 лет включительно (из них: до 1 года), дети 15-17 лет включительно и взрослое население (18 лет и более).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5A88D-1DA8-4379-A8B5-8AD366C4BE67}"/>
              </a:ext>
            </a:extLst>
          </p:cNvPr>
          <p:cNvSpPr txBox="1"/>
          <p:nvPr/>
        </p:nvSpPr>
        <p:spPr>
          <a:xfrm>
            <a:off x="1704010" y="1996333"/>
            <a:ext cx="520336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10.1Таблица 2510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несовершеннолетних от 0 до 17 лет</a:t>
            </a:r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CF5EF-412E-4CBA-8912-18150A9EE4F4}"/>
              </a:ext>
            </a:extLst>
          </p:cNvPr>
          <p:cNvSpPr txBox="1"/>
          <p:nvPr/>
        </p:nvSpPr>
        <p:spPr>
          <a:xfrm>
            <a:off x="4927706" y="4110864"/>
            <a:ext cx="7377428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lvl="0" indent="-171450" defTabSz="1042873">
              <a:buFont typeface="Wingdings" panose="05000000000000000000" pitchFamily="2" charset="2"/>
              <a:buChar char="ü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1-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сведения о  профилактических осмотрах и диспансеризации несовершеннолетних в соответствии с приказами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МЗ РФ от 14.04.2025 № 211н, МЗ РФ от 14.04.2025 № 212н , МЗ РФ от 21.04.2022 №275н. Требуется сверка с мониторингами 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ПО, 30 ДСО сироты, 30 ДСО опека за отчетный период 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Wingdings" panose="05000000000000000000" pitchFamily="2" charset="2"/>
              <a:buChar char="ü"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6 вносятся результаты диспансеризации детей сирот и детей , оставшихся без попечения родителей в соответствии с приказом МЗ РФ от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 апреля 2025 г. № 212н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Wingdings" panose="05000000000000000000" pitchFamily="2" charset="2"/>
              <a:buChar char="ü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медицинских осмотров несовершеннолетних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устройстве на работу в соответствии с планами Департамента здравоохранения города Москвы по осмотру несовершеннолетних работников колледжей( </a:t>
            </a:r>
            <a:r>
              <a:rPr lang="ru-RU" sz="12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подлежащих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сведения отразить в соответствующих строках таблицы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Wingdings" panose="05000000000000000000" pitchFamily="2" charset="2"/>
              <a:buChar char="ü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2 отражаются данные о детях до года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Wingdings" panose="05000000000000000000" pitchFamily="2" charset="2"/>
              <a:buChar char="ü"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5 т.2510 показывать число школьников из общего количества несовершеннолетних из строк 1 и 3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Wingdings" panose="05000000000000000000" pitchFamily="2" charset="2"/>
              <a:buChar char="ü"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5 «Осмотрено» т.2510 показывать число </a:t>
            </a:r>
            <a:r>
              <a:rPr lang="ru-RU" sz="12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прошедших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профилактические медицинские осмотры и диспансеризацию несовершеннолетних от 0 до 17 лет, независимо от наличия отказов подростков// их законных представителей  от осмотров урологами- андрологами/ акушерами- гинекологами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Wingdings" panose="05000000000000000000" pitchFamily="2" charset="2"/>
              <a:buChar char="ü"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2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– инвалидах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представленных в  стр. 1 гр.14 и стр.3 гр.14 необходимо сверить  с данными т .2610 стр.2 гр.3 и стр.3 гр.3, а так же с ФФСН № 19.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64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01B5E6-AB23-4119-9E6D-A4D5B8C7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13" y="881387"/>
            <a:ext cx="9958034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BB15EF-1ED2-4BAD-BB2C-CBA774AE5F9C}"/>
              </a:ext>
            </a:extLst>
          </p:cNvPr>
          <p:cNvSpPr txBox="1"/>
          <p:nvPr/>
        </p:nvSpPr>
        <p:spPr>
          <a:xfrm>
            <a:off x="1937713" y="372138"/>
            <a:ext cx="552848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2510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взрослых 18 лет и старше</a:t>
            </a:r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6CAB7-5C37-46DA-89E3-F0B581DD3CC7}"/>
              </a:ext>
            </a:extLst>
          </p:cNvPr>
          <p:cNvSpPr txBox="1"/>
          <p:nvPr/>
        </p:nvSpPr>
        <p:spPr>
          <a:xfrm>
            <a:off x="5242411" y="3267485"/>
            <a:ext cx="718448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lvl="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лицах старше трудоспособного возраста выделены в таблице отдельно. Сведения показывают в </a:t>
            </a:r>
            <a:r>
              <a:rPr lang="ru-RU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соответствии с методикой Росстата (Приказ от </a:t>
            </a:r>
            <a:r>
              <a:rPr lang="en-US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17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.07.</a:t>
            </a:r>
            <a:r>
              <a:rPr lang="ru-RU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2019 №409). Для 2024 года это женщины от 58 лет и мужчины от 63 лет.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таблице отражают сведения о диспансеризации,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профилактических медицинских осмотрах(включая предварительные и периодические) </a:t>
            </a:r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прикрепленного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к медицинской организации населения, а так же сведения о периодических и предварительных осмотрах </a:t>
            </a:r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неприкрепленного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населения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таблица  2510 </a:t>
            </a:r>
            <a:r>
              <a:rPr lang="ru-RU" sz="1200" u="sng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включает </a:t>
            </a:r>
            <a:r>
              <a:rPr lang="ru-RU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сведения таблицы 2516</a:t>
            </a:r>
            <a:r>
              <a:rPr lang="en-US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marL="17145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данные о </a:t>
            </a:r>
            <a:r>
              <a:rPr lang="en-US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ru-RU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медицинских осмотрах на отсутствие противопоказаний к владению оружием , к управлению транспортным средством и т.д. ввиду </a:t>
            </a:r>
            <a:r>
              <a:rPr lang="ru-RU" sz="1200" b="1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отсутствия подлежащих контингентов </a:t>
            </a:r>
            <a:r>
              <a:rPr lang="ru-RU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строках  таблицы не отражаются</a:t>
            </a:r>
            <a:r>
              <a:rPr lang="en-US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marL="17145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специализированные 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(кожно-венерологические, противотуберкулезные и др. организации) заполняют данные только в части периодических и предварительных медицинских осмотров.</a:t>
            </a:r>
            <a:endParaRPr lang="en-US" sz="1200" baseline="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Wingdings" panose="05000000000000000000" pitchFamily="2" charset="2"/>
              <a:buChar char="§"/>
              <a:defRPr/>
            </a:pP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Wingdings" panose="05000000000000000000" pitchFamily="2" charset="2"/>
              <a:buChar char="§"/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35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25" y="1586297"/>
            <a:ext cx="10292496" cy="31126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A01242-F3EA-4158-A0E6-A51F3A77429C}"/>
              </a:ext>
            </a:extLst>
          </p:cNvPr>
          <p:cNvSpPr txBox="1"/>
          <p:nvPr/>
        </p:nvSpPr>
        <p:spPr>
          <a:xfrm>
            <a:off x="1818226" y="5349929"/>
            <a:ext cx="961294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 </a:t>
            </a:r>
            <a:r>
              <a:rPr 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Письмо Министерства здравоохранения Российской Федерации от 08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04.2024 г. N 17-6/И/2-6434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Приказ от 19.07.2024 №378;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ТПГГ 2024;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Приложение 6 ТПГГ 2024.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14F2A483-BB58-4150-AD63-EA83A48FB3DC}"/>
              </a:ext>
            </a:extLst>
          </p:cNvPr>
          <p:cNvSpPr/>
          <p:nvPr/>
        </p:nvSpPr>
        <p:spPr>
          <a:xfrm>
            <a:off x="2036338" y="4835441"/>
            <a:ext cx="367718" cy="241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5CCABF-CFDF-456D-B46A-E69A6B69B3A0}"/>
              </a:ext>
            </a:extLst>
          </p:cNvPr>
          <p:cNvSpPr txBox="1"/>
          <p:nvPr/>
        </p:nvSpPr>
        <p:spPr>
          <a:xfrm>
            <a:off x="6080998" y="2593092"/>
            <a:ext cx="594639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,представленные организацией в строках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2, 2.1, 2.2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сверки с данными мониторинга «Диспансеризация по оценке репродуктивного здоровья»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подлежащим</a:t>
            </a:r>
            <a:r>
              <a:rPr 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т.0001 стр.3 гр.3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т.0001 стр.3 гр.6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т.0001 стр.3 гр.9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осмотренным</a:t>
            </a:r>
            <a:r>
              <a:rPr 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т.0001 стр.3 гр.4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т.0001 стр.3 гр.7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т.0001 стр.3 гр.10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сведениям о числе лиц с выявленной патологией</a:t>
            </a:r>
            <a:r>
              <a:rPr 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т.0005 стр.3 (гр.6+ гр.9)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т.0005 стр.3 (гр.7 + гр.10)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т.0005 стр.3 (гр.8 + гр.11).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1B9BD-9B59-4081-A8EB-A13613208EBE}"/>
              </a:ext>
            </a:extLst>
          </p:cNvPr>
          <p:cNvSpPr txBox="1"/>
          <p:nvPr/>
        </p:nvSpPr>
        <p:spPr>
          <a:xfrm>
            <a:off x="1818224" y="204797"/>
            <a:ext cx="102924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т.2511 «Профилактические осмотры пациентов с целью сохранения их репродуктивного здоровья,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34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329218-11C2-47FD-9957-E9D2D064AA15}"/>
              </a:ext>
            </a:extLst>
          </p:cNvPr>
          <p:cNvSpPr txBox="1"/>
          <p:nvPr/>
        </p:nvSpPr>
        <p:spPr>
          <a:xfrm>
            <a:off x="1734243" y="129961"/>
            <a:ext cx="1030535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заполнения строк 1,1.1,1.2 ( по осмотрам несовершеннолетних от 15 до 17 лет с целью сохранения их репродуктивного здоровья) </a:t>
            </a: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изменилась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D85A2-E0DC-4765-8F63-C8D6E4F3CB48}"/>
              </a:ext>
            </a:extLst>
          </p:cNvPr>
          <p:cNvSpPr txBox="1"/>
          <p:nvPr/>
        </p:nvSpPr>
        <p:spPr>
          <a:xfrm>
            <a:off x="3402424" y="2922922"/>
            <a:ext cx="6437861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представленные организацией в строках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1, 1.1, 1.2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сверки с данными  таблицы 2510 «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Профилактические осмотры и диспансеризация, проведенные медицинской организацией, человек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подлежащим</a:t>
            </a:r>
            <a:r>
              <a:rPr 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несовершеннолетних от 15 до 17 лет т.2511 стр.1 гр.3 = т.2510 стр.3 гр.3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юноши т.2511 стр.1.1 гр.3 = т.2510 стр.4 гр.3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осмотренным</a:t>
            </a:r>
            <a:r>
              <a:rPr 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т.2511 по гр.5 могут отличаться от данных т.2510 по гр.5 при наличии отказов от осмотров урологов- андрологов, акушеров - гинекологов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несовершеннолетних от 15 до 17 лет т.2511 стр.1 гр.5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т.2510 стр.3 гр.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юноши т.2511 стр.1.1 гр.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т.2510 стр.4 гр.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;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сведениям о числе </a:t>
            </a:r>
            <a:r>
              <a:rPr lang="ru-RU" sz="1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выявленной патологией</a:t>
            </a:r>
            <a:r>
              <a:rPr 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сверка с данными мониторинга, указанным в строке 4 мониторинга « РП20 репродуктивное здоровье»</a:t>
            </a:r>
            <a:endParaRPr lang="en-US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5" y="954823"/>
            <a:ext cx="10233026" cy="16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77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B2484-BBD9-4629-AD64-BC3EB389FCE9}"/>
              </a:ext>
            </a:extLst>
          </p:cNvPr>
          <p:cNvSpPr txBox="1"/>
          <p:nvPr/>
        </p:nvSpPr>
        <p:spPr>
          <a:xfrm>
            <a:off x="1942612" y="48606"/>
            <a:ext cx="623266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12.Таблица 2512 «Диспансеризация детей 15-17 лет включительно</a:t>
            </a:r>
            <a:endParaRPr lang="ru-RU" sz="1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31BA1-BC1A-45AC-8A6D-FD9DA5B008AF}"/>
              </a:ext>
            </a:extLst>
          </p:cNvPr>
          <p:cNvSpPr txBox="1"/>
          <p:nvPr/>
        </p:nvSpPr>
        <p:spPr>
          <a:xfrm>
            <a:off x="1942612" y="3860472"/>
            <a:ext cx="7184481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lvl="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общем числе  подростков 15-17 лет, направленных на медицинскую реабилитацию стр.7 гр.3 из числа, состоящих в отчетном периоде под диспансерным наблюдением стр.1 гр.3, не должны быть меньше  сведений о детях- инвалидах от 15 до 17 лет в ФФСН 19, получивших медицинскую реабилитацию;</a:t>
            </a:r>
          </a:p>
          <a:p>
            <a:pPr lvl="0" defTabSz="1042873"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ФФСН № 30 т.2512 стр.7 гр.3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ФФСН 19 гр.13 (стр.7+стр.8)+ гр.17 (стр.7+стр.8)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 подростков 15-17 лет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юношей, направленных на медицинскую реабилитацию стр.7.1 гр.3 из числа, состоящих в отчетном периоде под диспансерным наблюдением юношей стр.1.1 гр.3, не должны быть меньше  сведений о детях- инвалидах от 15 до 17 лет юношах в ФФСН 19, получивших медицинскую реабилитацию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1042873">
              <a:defRPr/>
            </a:pP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ФФСН № 30 т.2512 стр.7.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гр.3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ФФСН № 19 гр.13 стр.7гр.17 стр.7.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526F18-3A92-48FB-9916-E29D1940B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12" y="587404"/>
            <a:ext cx="6169542" cy="31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29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985D6E-DD20-46A1-B133-FC13BFDBDCE5}"/>
              </a:ext>
            </a:extLst>
          </p:cNvPr>
          <p:cNvSpPr txBox="1"/>
          <p:nvPr/>
        </p:nvSpPr>
        <p:spPr>
          <a:xfrm>
            <a:off x="1946000" y="-5630"/>
            <a:ext cx="10075424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13.Таблица 2513 «Профилактические осмотры на туберкулез»</a:t>
            </a:r>
            <a:endParaRPr lang="ru-RU" sz="1400" b="1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ctr">
              <a:buFont typeface="Wingdings" panose="05000000000000000000" pitchFamily="2" charset="2"/>
              <a:buChar char="§"/>
            </a:pPr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медицинские организации </a:t>
            </a:r>
            <a:r>
              <a:rPr lang="ru-RU" sz="1200" i="0" u="none" strike="noStrike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прикрепленного</a:t>
            </a:r>
            <a:r>
              <a:rPr lang="ru-RU" sz="1200" i="0" u="none" strike="noStrike" kern="1200" baseline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</a:t>
            </a:r>
            <a:r>
              <a:rPr lang="ru-RU" sz="1200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т.1050</a:t>
            </a:r>
            <a:r>
              <a:rPr lang="en-US" sz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i="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eaLnBrk="1" fontAlgn="ctr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 населения показывают только 1 раз в году, независимо от того , сколько раз они были проведены</a:t>
            </a:r>
            <a:r>
              <a:rPr lang="en-US" sz="12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i="0" u="none" strike="noStrike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ctr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таблицу включают  обследования только по основному методу ( на основании данных </a:t>
            </a:r>
            <a:r>
              <a:rPr lang="ru-RU" sz="120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флюоротеки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)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: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для взрослых и детей 15-17 лет- метод  флюорографии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для детей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до 14 лет включительно- метод туберкулиновых проб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E1D146-A6A4-4C51-8B54-B31C6593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01" y="1315412"/>
            <a:ext cx="10075423" cy="545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65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50CCE2-7A04-48EB-BEA4-BD0C1B95E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95" y="1594039"/>
            <a:ext cx="5019675" cy="2143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F03CFE-400F-41A8-A220-E133B436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684" y="1568740"/>
            <a:ext cx="4217740" cy="21684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BAE056-5482-40C7-826C-C3A37AF1F8EB}"/>
              </a:ext>
            </a:extLst>
          </p:cNvPr>
          <p:cNvSpPr txBox="1"/>
          <p:nvPr/>
        </p:nvSpPr>
        <p:spPr>
          <a:xfrm>
            <a:off x="1946000" y="-5630"/>
            <a:ext cx="1007542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Сверка данных  между таблицами 2513 «Профилактические осмотры на туберкулез»</a:t>
            </a:r>
            <a:endParaRPr lang="ru-RU" sz="1400" b="1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1EDCE-A490-47D3-A1B0-65C0D551776B}"/>
              </a:ext>
            </a:extLst>
          </p:cNvPr>
          <p:cNvSpPr txBox="1"/>
          <p:nvPr/>
        </p:nvSpPr>
        <p:spPr>
          <a:xfrm>
            <a:off x="1682732" y="890503"/>
            <a:ext cx="51132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2513 «Профилактические осмотры на туберкулез»</a:t>
            </a:r>
          </a:p>
          <a:p>
            <a:pPr algn="ctr"/>
            <a:endParaRPr lang="ru-RU" sz="1400" b="1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C0EA2-2CE4-4CA4-9D5C-669FC32A2CF9}"/>
              </a:ext>
            </a:extLst>
          </p:cNvPr>
          <p:cNvSpPr txBox="1"/>
          <p:nvPr/>
        </p:nvSpPr>
        <p:spPr>
          <a:xfrm>
            <a:off x="7803684" y="869314"/>
            <a:ext cx="42177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5114 «Рентгенологические профилактические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(скрининговые) обследования, единица»</a:t>
            </a:r>
            <a:endParaRPr lang="ru-RU" sz="1400" b="1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9CEEB-3B15-40DF-82A7-0D13318A73C5}"/>
              </a:ext>
            </a:extLst>
          </p:cNvPr>
          <p:cNvSpPr txBox="1"/>
          <p:nvPr/>
        </p:nvSpPr>
        <p:spPr>
          <a:xfrm>
            <a:off x="7803684" y="3865028"/>
            <a:ext cx="4217740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т. 5114 в строке 1.2 представлены данные о количестве флюорографий , выполненных на цифровых флюорографах  данной медицинской организацией на своем оборудовании, при этом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одному человеку за текущий отчетный период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сделано данное исследование несколько раз.</a:t>
            </a:r>
            <a:endParaRPr lang="ru-RU" sz="1400" b="1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1878D-A1BC-4FD1-A040-042C47FE2652}"/>
              </a:ext>
            </a:extLst>
          </p:cNvPr>
          <p:cNvSpPr txBox="1"/>
          <p:nvPr/>
        </p:nvSpPr>
        <p:spPr>
          <a:xfrm>
            <a:off x="1732195" y="3865028"/>
            <a:ext cx="5019674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т. 2513 в строке 2 представлены данные о количестве лиц, обследованных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флюорографически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этом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осмотр показывается один раз, сколько бы раз в году он не           проводилось обследование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показывают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флюорографически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обследованных  лиц и в том случае , если исследование было выполнено  в другой организации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1EEA0E-5DE3-44CB-A8B9-E178FA46499C}"/>
              </a:ext>
            </a:extLst>
          </p:cNvPr>
          <p:cNvSpPr txBox="1"/>
          <p:nvPr/>
        </p:nvSpPr>
        <p:spPr>
          <a:xfrm>
            <a:off x="3987129" y="5616754"/>
            <a:ext cx="6163549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Пояснительные записки</a:t>
            </a:r>
            <a:r>
              <a:rPr lang="en-US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разницу по обследованным в других организациях.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 разницу между обследованными лицами в т.2513 и количеством исследований  в т.5114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55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C9E2A-7A59-4B2B-8199-7F39DFDF068F}"/>
              </a:ext>
            </a:extLst>
          </p:cNvPr>
          <p:cNvSpPr txBox="1"/>
          <p:nvPr/>
        </p:nvSpPr>
        <p:spPr>
          <a:xfrm>
            <a:off x="2412394" y="722448"/>
            <a:ext cx="8744963" cy="5086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в случае обследования на туберкулез другими лучевыми методами исследования и НДКТ строка 1 будет больше суммы строк 2 ( обследовано </a:t>
            </a:r>
            <a:r>
              <a:rPr lang="ru-RU" sz="120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флюрографически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и 3 обследовано </a:t>
            </a:r>
            <a:r>
              <a:rPr lang="ru-RU" sz="120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бактериоскопически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)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стр.1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&gt;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стр.2+стр.3 на другие лучевые методы + НДКТ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туберкулиновые пробы взрослым и детям 15-17 лет, проводимые с целью определения их инфицированности, в данную таблицу не включаются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Обследования на туберкулёз включаются только 1 раз в году по основному методу обследования:</a:t>
            </a:r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endParaRPr lang="en-US" sz="1200" b="1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r>
              <a:rPr lang="ru-RU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основные методы обследования для взрослых </a:t>
            </a:r>
            <a:r>
              <a:rPr lang="en-US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флюорографический метод</a:t>
            </a:r>
            <a:r>
              <a:rPr lang="ru-RU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или рентгенологическое исследование/НДКТ</a:t>
            </a:r>
            <a:r>
              <a:rPr lang="en-US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baseline="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бактериоскопически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.</a:t>
            </a:r>
            <a:endParaRPr lang="ru-RU" sz="1200" baseline="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baseline="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r>
              <a:rPr lang="ru-RU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основные методы обследования для несовершеннолетних от 0 до 17 лет</a:t>
            </a:r>
            <a:r>
              <a:rPr lang="en-US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:</a:t>
            </a:r>
            <a:endParaRPr lang="ru-RU" sz="1200" b="1" u="sng" dirty="0">
              <a:solidFill>
                <a:srgbClr val="C00000"/>
              </a:solidFill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от 0 до 7 лет включительно - метод туберкулиновых проб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от 8 до 14 лет включительно – </a:t>
            </a:r>
            <a:r>
              <a:rPr lang="ru-RU" sz="120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Диаскин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тест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ru-RU" sz="12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от 15 до 17 лет включительно – </a:t>
            </a:r>
            <a:r>
              <a:rPr kumimoji="0" lang="ru-RU" sz="125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Диаскин</a:t>
            </a:r>
            <a:r>
              <a:rPr kumimoji="0" lang="ru-RU" sz="12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тест или флюорографическое исследование органов грудной клетки</a:t>
            </a:r>
            <a:r>
              <a:rPr kumimoji="0" lang="en-US" sz="12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kumimoji="0" lang="ru-RU" sz="12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Сумма строк осмотренных детей в разбивке по возрастным группам (1.1+1.2+1.3) равна  сумме строк в разбивке по видам диагностики (4+5+6)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стр</a:t>
            </a:r>
            <a:r>
              <a:rPr lang="ru-RU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1.1+стр.1.2+стр.1.3= стр.4+стр5+ стр.6  ( если есть разница – пояснить)</a:t>
            </a:r>
            <a:r>
              <a:rPr lang="en-US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b="1" u="sng" dirty="0">
              <a:solidFill>
                <a:srgbClr val="C00000"/>
              </a:solidFill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algn="ctr"/>
            <a:endParaRPr lang="ru-RU" sz="1200" b="1" u="sng" dirty="0">
              <a:solidFill>
                <a:srgbClr val="C00000"/>
              </a:solidFill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Сведения о выявленном туберкулезе в гр. 5, 6 таблицы заполняет только НПЦ по борьбе с туберкулезом</a:t>
            </a:r>
            <a:r>
              <a:rPr lang="en-US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b="1" u="sng" dirty="0">
              <a:solidFill>
                <a:srgbClr val="C00000"/>
              </a:solidFill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200" kern="1200" spc="-30" baseline="0" dirty="0">
                <a:solidFill>
                  <a:schemeClr val="tx1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Сведения в таблицах  2513 и 5114 могут отличаться за счет того , что в т</a:t>
            </a:r>
            <a:r>
              <a:rPr lang="ru-RU" sz="1200" spc="-3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.</a:t>
            </a:r>
            <a:r>
              <a:rPr lang="ru-RU" sz="1200" kern="1200" spc="-30" baseline="0" dirty="0">
                <a:solidFill>
                  <a:schemeClr val="tx1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2513 показаны  обследованные лица , а в таблице 5114 проведенные исследования .В случае разночтений </a:t>
            </a:r>
            <a:r>
              <a:rPr lang="ru-RU" sz="1200" b="1" u="sng" kern="1200" spc="-30" baseline="0" dirty="0">
                <a:solidFill>
                  <a:schemeClr val="tx1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предоставить об этом пояснительную записку </a:t>
            </a:r>
            <a:r>
              <a:rPr lang="en-US" sz="1200" spc="-3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:</a:t>
            </a:r>
          </a:p>
          <a:p>
            <a:pPr marL="171450" marR="0" lvl="0" indent="-17145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2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ru-RU" sz="1200" spc="-3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случае , если т.2513 </a:t>
            </a:r>
            <a:r>
              <a:rPr lang="en-US" sz="1200" spc="-3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&gt;</a:t>
            </a:r>
            <a:r>
              <a:rPr lang="ru-RU" sz="1200" spc="-3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 т..5114 - пациенты проходили обследования в других организациях ( отражены в т2513/ не отражены в т5114)</a:t>
            </a:r>
            <a:r>
              <a:rPr lang="en-US" sz="1200" spc="-3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marL="171450" marR="0" lvl="0" indent="-17145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spc="-3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случае , если т. 2513 </a:t>
            </a:r>
            <a:r>
              <a:rPr lang="en-US" sz="1200" spc="-3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&lt;</a:t>
            </a:r>
            <a:r>
              <a:rPr lang="ru-RU" sz="1200" spc="-3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т.5114  -  пациентам , прошедшим обследование в данной МО сделано несколько исследований.</a:t>
            </a:r>
            <a:endParaRPr lang="ru-RU" sz="1200" kern="1200" spc="-30" baseline="0" dirty="0">
              <a:solidFill>
                <a:schemeClr val="tx1"/>
              </a:solidFill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200" b="1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75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5C964-1125-4061-A0E0-E0B832BB4E80}"/>
              </a:ext>
            </a:extLst>
          </p:cNvPr>
          <p:cNvSpPr txBox="1"/>
          <p:nvPr/>
        </p:nvSpPr>
        <p:spPr>
          <a:xfrm>
            <a:off x="1946000" y="-5630"/>
            <a:ext cx="97063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14.Таблица 2514 «Целевые осмотры на онкологическую патологию»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2112A-2D0D-42DA-940D-488AB31B080C}"/>
              </a:ext>
            </a:extLst>
          </p:cNvPr>
          <p:cNvSpPr txBox="1"/>
          <p:nvPr/>
        </p:nvSpPr>
        <p:spPr>
          <a:xfrm>
            <a:off x="1927282" y="680610"/>
            <a:ext cx="9725025" cy="83099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инструкции к заполнению ФФСН № 30 « Сведения о медицинской организации»</a:t>
            </a:r>
            <a:r>
              <a:rPr lang="en-US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включает данные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осмотрах 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онкопатологию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 населения показывают один раз в году, независимо от того, сколько раз они были проведены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обследования для уточнения диагноза в данных таблицах не показывают.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74E0CF-E29C-4999-A4C7-1766E171C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20" y="1605390"/>
            <a:ext cx="10059318" cy="4671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BDCB3-0DD2-4E65-8EE0-5A716763B0E5}"/>
              </a:ext>
            </a:extLst>
          </p:cNvPr>
          <p:cNvSpPr txBox="1"/>
          <p:nvPr/>
        </p:nvSpPr>
        <p:spPr>
          <a:xfrm>
            <a:off x="8684179" y="2599407"/>
            <a:ext cx="332494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Ф30 т.2514 стр.5 гр.(3+4)+ стр.6 гр.(3+4)+ стр.6= ф.131т.2000 стр.20 гр.3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Стр.1 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&gt;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= стр.2+ стр.3 за счет того , что не у всех организаций есть смотровые кабинеты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Стр.1 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&gt;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= стр.4+ стр.5+стр.6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Пациенты, прошедшие осмотры на </a:t>
            </a:r>
            <a:r>
              <a:rPr lang="ru-RU" sz="120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онкопатологию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во время скрининговых программ, диспансеризации, профилактического осмотра, диспансеризации пациентов с хроническими заболеваниями из строк 4,5,6  могут отражаться и в строках  2, 3 в случае, если были осмотрены в смотровом кабинете или в женской консультации , причем ,осмотренный пациент показывается 1 раз- либо в женской консультации, либо в смотровом кабинете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осмотренный пациент из стр.1 был направлен и на цитологическое , и на гистологическое исследование, то его необходимо отразить и в стр.7, и в стр.8</a:t>
            </a:r>
          </a:p>
        </p:txBody>
      </p:sp>
    </p:spTree>
    <p:extLst>
      <p:ext uri="{BB962C8B-B14F-4D97-AF65-F5344CB8AC3E}">
        <p14:creationId xmlns:p14="http://schemas.microsoft.com/office/powerpoint/2010/main" val="350658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2AAC2-99FD-4EF8-AD00-C6D89655F57E}"/>
              </a:ext>
            </a:extLst>
          </p:cNvPr>
          <p:cNvSpPr txBox="1"/>
          <p:nvPr/>
        </p:nvSpPr>
        <p:spPr>
          <a:xfrm>
            <a:off x="1937509" y="93431"/>
            <a:ext cx="9566233" cy="6463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1042873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Общие понятия и нормативная документация об иностранных гражданах и медицинском туризме</a:t>
            </a:r>
            <a:r>
              <a:rPr lang="en-US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Иностранные граждане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25.07.2002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N115-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« О правовом положении иностранных граждан в Российской Федерации»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иностранный гражданин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физическое лицо, не являющееся гражданином Российской Федерации и имеющее доказательства наличия гражданства (подданства) иностранного государства;</a:t>
            </a:r>
            <a:endParaRPr lang="en-US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лицо без гражданства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физическое лицо, не являющееся гражданином Российской Федерации и не имеющее доказательств наличия гражданства (подданства) иностранного государства;</a:t>
            </a:r>
            <a:endParaRPr lang="en-US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целях настоящего Федерального закона понятие "иностранный гражданин" включает в себя понятие "лицо без гражданства", за исключением случаев, когда федеральным законом для лиц без гражданства устанавливаются специальные правила, отличающиеся от правил, установленных для иностранных граждан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подтверждением законного нахождения 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иностранного гражданина являются</a:t>
            </a: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на жительство, разрешение на временное проживание, виза, миграционная карта, иные предусмотренные законом или международным договором документы</a:t>
            </a: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.Медицинский туризм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solidFill>
                  <a:srgbClr val="0A0A0A"/>
                </a:solidFill>
                <a:effectLst/>
                <a:latin typeface="Google Sans"/>
              </a:rPr>
              <a:t>- это поездка для получения </a:t>
            </a:r>
            <a:r>
              <a:rPr lang="ru-RU" sz="1200" b="1" i="0" dirty="0">
                <a:solidFill>
                  <a:srgbClr val="0A0A0A"/>
                </a:solidFill>
                <a:effectLst/>
                <a:latin typeface="Google Sans"/>
              </a:rPr>
              <a:t>плановых </a:t>
            </a:r>
            <a:r>
              <a:rPr lang="ru-RU" sz="1200" b="0" i="0" dirty="0">
                <a:solidFill>
                  <a:srgbClr val="0A0A0A"/>
                </a:solidFill>
                <a:effectLst/>
                <a:latin typeface="Google Sans"/>
              </a:rPr>
              <a:t>медицинских услуг (лечение, диагностика, косметология) вне региона постоянного проживания, как внутри страны, так и за рубежом, совмещая ее с отдыхом.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туризм регулируется комплексом законов, прежде всего </a:t>
            </a:r>
            <a:r>
              <a:rPr lang="ru-RU" sz="12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ФЗ № 323 «Об основах охраны здоровья граждан»</a:t>
            </a:r>
            <a:r>
              <a:rPr lang="ru-RU" sz="12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(ст. 19, ч. 3, 4) и </a:t>
            </a:r>
            <a:r>
              <a:rPr lang="ru-RU" sz="12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ФЗ № 132 «Об основах туристской деятельности»</a:t>
            </a:r>
            <a:r>
              <a:rPr lang="ru-RU" sz="12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определяют права пациентов на медпомощь и регулируют турбизнес, в то время как для иностранцев действуют правила оказания помощи, установленные постановлениями Правительства РФ, а в сфере туризма есть свои ГОСТы, касающиеся услуг.</a:t>
            </a:r>
            <a:endParaRPr lang="en-US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нормативные акты для медицинского туризма</a:t>
            </a:r>
            <a:r>
              <a:rPr lang="en-US" sz="12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-Федеральный закон от 21.11.2011 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323-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ФЗ  «Об основах охраны здоровья граждан в РФ».</a:t>
            </a:r>
          </a:p>
          <a:p>
            <a:pPr lvl="1" algn="l"/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 (части 3, 4) определяет права и обязанности пациентов в сфере медпомощи, включая медицинский туризм как получение услуг вне места проживания.</a:t>
            </a:r>
          </a:p>
          <a:p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-Федеральный закон от 24.11.1996  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ФЗ   «Об основах туристской деятельности в Российской Федерации».</a:t>
            </a:r>
          </a:p>
          <a:p>
            <a:pPr lvl="1" algn="l"/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деятельность туроператоров и турагентов, работающих с медицинскими услугами.</a:t>
            </a:r>
          </a:p>
          <a:p>
            <a:pPr algn="l"/>
            <a:r>
              <a:rPr lang="en-US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06.03.2013 № 186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l"/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правила оказания медицинской помощи иностранным гражданам в России, что важно для въездного медицинского туризма.</a:t>
            </a:r>
          </a:p>
          <a:p>
            <a:pPr algn="l"/>
            <a:r>
              <a:rPr lang="en-US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"Об обязательном медицинском страховании" (326-ФЗ)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статья 10.</a:t>
            </a:r>
          </a:p>
          <a:p>
            <a:pPr lvl="1" algn="l"/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Определяет, кто имеет право на обязательное медицинское страхование в РФ.</a:t>
            </a:r>
          </a:p>
          <a:p>
            <a:pPr algn="l"/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-Госты в сфере туризма (например, </a:t>
            </a:r>
            <a:r>
              <a:rPr lang="ru-RU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56221-2022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54604-2022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l"/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стандарты качества для туристских услуг.</a:t>
            </a:r>
            <a:endParaRPr lang="ru-RU" sz="1200" b="1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73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2E6B3-9077-46CC-B099-AE4FDD212840}"/>
              </a:ext>
            </a:extLst>
          </p:cNvPr>
          <p:cNvSpPr txBox="1"/>
          <p:nvPr/>
        </p:nvSpPr>
        <p:spPr>
          <a:xfrm>
            <a:off x="883609" y="356399"/>
            <a:ext cx="64979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EFF1F-78F3-4098-84CF-790ED3F0ED0D}"/>
              </a:ext>
            </a:extLst>
          </p:cNvPr>
          <p:cNvSpPr txBox="1"/>
          <p:nvPr/>
        </p:nvSpPr>
        <p:spPr>
          <a:xfrm>
            <a:off x="2284704" y="529682"/>
            <a:ext cx="33983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Осмотрено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ФФСН 30 т.2514 стр.5 </a:t>
            </a:r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гр.(3+4)+ стр.6 гр.(3+4)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3A65CB8-6A58-4E17-849A-6189A768991D}"/>
              </a:ext>
            </a:extLst>
          </p:cNvPr>
          <p:cNvSpPr/>
          <p:nvPr/>
        </p:nvSpPr>
        <p:spPr>
          <a:xfrm>
            <a:off x="883609" y="801685"/>
            <a:ext cx="649792" cy="379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3B25C-D86B-4FC6-8EE8-E479F0B615C9}"/>
              </a:ext>
            </a:extLst>
          </p:cNvPr>
          <p:cNvSpPr txBox="1"/>
          <p:nvPr/>
        </p:nvSpPr>
        <p:spPr>
          <a:xfrm>
            <a:off x="5964428" y="562052"/>
            <a:ext cx="3159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8088C-293A-410C-9578-F54548DE4526}"/>
              </a:ext>
            </a:extLst>
          </p:cNvPr>
          <p:cNvSpPr txBox="1"/>
          <p:nvPr/>
        </p:nvSpPr>
        <p:spPr>
          <a:xfrm>
            <a:off x="6561737" y="538254"/>
            <a:ext cx="462245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Осмотрено на выявление визуальных и иных локализаций онкологических заболеваний  </a:t>
            </a:r>
          </a:p>
          <a:p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ф.131т.2000 стр.20 гр.3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8C3C0-5FDA-42EA-8F7F-ECB6AED5386E}"/>
              </a:ext>
            </a:extLst>
          </p:cNvPr>
          <p:cNvSpPr txBox="1"/>
          <p:nvPr/>
        </p:nvSpPr>
        <p:spPr>
          <a:xfrm>
            <a:off x="2284704" y="79400"/>
            <a:ext cx="889095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1.Межформенный контроль ФФСН30 т.2514 и мониторинга ф131о по осмотренным на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онкопатологию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F9905-44EC-434C-A461-990D25F4AC4E}"/>
              </a:ext>
            </a:extLst>
          </p:cNvPr>
          <p:cNvSpPr txBox="1"/>
          <p:nvPr/>
        </p:nvSpPr>
        <p:spPr>
          <a:xfrm>
            <a:off x="2284704" y="1381666"/>
            <a:ext cx="889095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2.Межформенный контроль ФФСН30 т.2514 и мониторинга ф131о по осмотренным на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онкопатологию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диспансеризации пациентов с хроническими заболеваниями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C8406-311D-4DF3-90EB-56086ED3D216}"/>
              </a:ext>
            </a:extLst>
          </p:cNvPr>
          <p:cNvSpPr txBox="1"/>
          <p:nvPr/>
        </p:nvSpPr>
        <p:spPr>
          <a:xfrm>
            <a:off x="2284704" y="2086742"/>
            <a:ext cx="339834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Осмотрено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диспансеризации</a:t>
            </a:r>
            <a:r>
              <a:rPr lang="ru-RU" sz="1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 с хроническими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ФФСН 30 </a:t>
            </a:r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стр.6 гр.(3+4)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2F50A-EAF1-44DE-8BE3-E1A500610532}"/>
              </a:ext>
            </a:extLst>
          </p:cNvPr>
          <p:cNvSpPr txBox="1"/>
          <p:nvPr/>
        </p:nvSpPr>
        <p:spPr>
          <a:xfrm>
            <a:off x="5964429" y="2318975"/>
            <a:ext cx="3159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7A774F-0DBB-44A4-8A4E-41F76002D212}"/>
              </a:ext>
            </a:extLst>
          </p:cNvPr>
          <p:cNvSpPr txBox="1"/>
          <p:nvPr/>
        </p:nvSpPr>
        <p:spPr>
          <a:xfrm>
            <a:off x="6508957" y="2066097"/>
            <a:ext cx="466670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Общее число пациентов , которым определена  группа здоровья </a:t>
            </a:r>
            <a:r>
              <a:rPr lang="en-US" sz="1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III</a:t>
            </a:r>
            <a:r>
              <a:rPr lang="ru-RU" sz="1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А</a:t>
            </a:r>
            <a:r>
              <a:rPr lang="en-US" sz="1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+III </a:t>
            </a:r>
            <a:r>
              <a:rPr lang="ru-RU" sz="1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Б</a:t>
            </a:r>
            <a:r>
              <a:rPr lang="en-US" sz="1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:</a:t>
            </a:r>
          </a:p>
          <a:p>
            <a:endParaRPr lang="en-US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ф.131 т.6000 стр. 3гр.3+ т.6000 стр. 4гр.3</a:t>
            </a:r>
            <a:endParaRPr lang="en-US" sz="1200" b="1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15035-FD20-4E04-B8F2-D2A8C677DDEC}"/>
              </a:ext>
            </a:extLst>
          </p:cNvPr>
          <p:cNvSpPr txBox="1"/>
          <p:nvPr/>
        </p:nvSpPr>
        <p:spPr>
          <a:xfrm>
            <a:off x="2284704" y="3271678"/>
            <a:ext cx="889095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3.Межформенный контроль ФФСН30 т.2514 и мониторинга ф131о по осмотренным женщинам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смотровых кабинетах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7D1DE1-DDF9-4FE2-A727-887785EDC7F3}"/>
              </a:ext>
            </a:extLst>
          </p:cNvPr>
          <p:cNvSpPr txBox="1"/>
          <p:nvPr/>
        </p:nvSpPr>
        <p:spPr>
          <a:xfrm>
            <a:off x="2284704" y="3853077"/>
            <a:ext cx="33983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Осмотрено женщин в смотровых  кабинетах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ФФСН 30 т.2514 стр.2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DEC49-D592-46B4-95AC-A20B6309895F}"/>
              </a:ext>
            </a:extLst>
          </p:cNvPr>
          <p:cNvSpPr txBox="1"/>
          <p:nvPr/>
        </p:nvSpPr>
        <p:spPr>
          <a:xfrm>
            <a:off x="5790227" y="3858272"/>
            <a:ext cx="6643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EAC8A-5609-4AA1-90C0-C199F8BAEF94}"/>
              </a:ext>
            </a:extLst>
          </p:cNvPr>
          <p:cNvSpPr txBox="1"/>
          <p:nvPr/>
        </p:nvSpPr>
        <p:spPr>
          <a:xfrm>
            <a:off x="6605980" y="3848424"/>
            <a:ext cx="462245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Осмотр акушеркой или врачом акушером – гинекологом в</a:t>
            </a:r>
          </a:p>
          <a:p>
            <a:endParaRPr lang="en-US" sz="1200" b="1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ф.131 т.</a:t>
            </a:r>
            <a:r>
              <a:rPr lang="en-US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2000</a:t>
            </a:r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стр. 11гр.3+ стр. 11гр.</a:t>
            </a:r>
            <a:r>
              <a:rPr lang="en-US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CE04AA-4A31-468B-965C-563877470C15}"/>
              </a:ext>
            </a:extLst>
          </p:cNvPr>
          <p:cNvSpPr txBox="1"/>
          <p:nvPr/>
        </p:nvSpPr>
        <p:spPr>
          <a:xfrm>
            <a:off x="4608386" y="4727159"/>
            <a:ext cx="313649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с прошедшими женщинами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отказам ф.131 т.2000 стр.11 гр.5 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49346D-B953-4524-BB5E-1447E62B20C2}"/>
              </a:ext>
            </a:extLst>
          </p:cNvPr>
          <p:cNvSpPr/>
          <p:nvPr/>
        </p:nvSpPr>
        <p:spPr>
          <a:xfrm>
            <a:off x="2131141" y="362755"/>
            <a:ext cx="649792" cy="21006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8A7E28-6A55-4B8E-B8EC-70A69995DAF5}"/>
              </a:ext>
            </a:extLst>
          </p:cNvPr>
          <p:cNvSpPr txBox="1"/>
          <p:nvPr/>
        </p:nvSpPr>
        <p:spPr>
          <a:xfrm>
            <a:off x="2195052" y="5290590"/>
            <a:ext cx="907026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4.Межформенный контроль ФФСН30 т.2514 и мониторинга ф131о по направленным на цитологическое исследование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043459-4743-48B6-B79B-598C39CF3AB4}"/>
              </a:ext>
            </a:extLst>
          </p:cNvPr>
          <p:cNvSpPr txBox="1"/>
          <p:nvPr/>
        </p:nvSpPr>
        <p:spPr>
          <a:xfrm>
            <a:off x="2037090" y="6042895"/>
            <a:ext cx="33983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цитологическое исследование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ФФСН 30 т.2514 стр.7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A6000B-36AF-487E-A71D-957B3C5371A8}"/>
              </a:ext>
            </a:extLst>
          </p:cNvPr>
          <p:cNvSpPr txBox="1"/>
          <p:nvPr/>
        </p:nvSpPr>
        <p:spPr>
          <a:xfrm>
            <a:off x="5953111" y="6037967"/>
            <a:ext cx="55584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F8B34C-EB3D-4438-8878-331B2F4F5016}"/>
              </a:ext>
            </a:extLst>
          </p:cNvPr>
          <p:cNvSpPr txBox="1"/>
          <p:nvPr/>
        </p:nvSpPr>
        <p:spPr>
          <a:xfrm>
            <a:off x="6959377" y="6042895"/>
            <a:ext cx="427697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Взятие мазка и цитологическое исследование</a:t>
            </a:r>
            <a:endParaRPr lang="en-US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ф.131 т.</a:t>
            </a:r>
            <a:r>
              <a:rPr lang="en-US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2000</a:t>
            </a:r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стр. 12гр.3+ стр. 12гр.</a:t>
            </a:r>
            <a:r>
              <a:rPr lang="en-US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4</a:t>
            </a:r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( без учета отказов)</a:t>
            </a:r>
            <a:endParaRPr lang="en-US" sz="1200" b="1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3F2C9376-D092-4D05-A3CE-C53C58A50DD4}"/>
              </a:ext>
            </a:extLst>
          </p:cNvPr>
          <p:cNvSpPr/>
          <p:nvPr/>
        </p:nvSpPr>
        <p:spPr>
          <a:xfrm>
            <a:off x="2060320" y="5665132"/>
            <a:ext cx="649792" cy="23796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973B45CD-1484-4232-A50B-68D28863436F}"/>
              </a:ext>
            </a:extLst>
          </p:cNvPr>
          <p:cNvSpPr/>
          <p:nvPr/>
        </p:nvSpPr>
        <p:spPr>
          <a:xfrm>
            <a:off x="2131141" y="1852684"/>
            <a:ext cx="649792" cy="21006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A2E5A690-395F-4206-B309-A8BB6871D3C3}"/>
              </a:ext>
            </a:extLst>
          </p:cNvPr>
          <p:cNvSpPr/>
          <p:nvPr/>
        </p:nvSpPr>
        <p:spPr>
          <a:xfrm>
            <a:off x="2166095" y="3597391"/>
            <a:ext cx="649792" cy="21006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07589C47-AA7E-498D-BFE4-B14FD0D48D80}"/>
              </a:ext>
            </a:extLst>
          </p:cNvPr>
          <p:cNvSpPr/>
          <p:nvPr/>
        </p:nvSpPr>
        <p:spPr>
          <a:xfrm>
            <a:off x="5834471" y="4498196"/>
            <a:ext cx="649792" cy="21006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51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2E6B3-9077-46CC-B099-AE4FDD212840}"/>
              </a:ext>
            </a:extLst>
          </p:cNvPr>
          <p:cNvSpPr txBox="1"/>
          <p:nvPr/>
        </p:nvSpPr>
        <p:spPr>
          <a:xfrm>
            <a:off x="883609" y="356399"/>
            <a:ext cx="64979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EFF1F-78F3-4098-84CF-790ED3F0ED0D}"/>
              </a:ext>
            </a:extLst>
          </p:cNvPr>
          <p:cNvSpPr txBox="1"/>
          <p:nvPr/>
        </p:nvSpPr>
        <p:spPr>
          <a:xfrm>
            <a:off x="2284703" y="886762"/>
            <a:ext cx="33983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Осмотрено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ФФСН 30 т.2514 стр.8 </a:t>
            </a:r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гр.(3+4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3A65CB8-6A58-4E17-849A-6189A768991D}"/>
              </a:ext>
            </a:extLst>
          </p:cNvPr>
          <p:cNvSpPr/>
          <p:nvPr/>
        </p:nvSpPr>
        <p:spPr>
          <a:xfrm>
            <a:off x="883609" y="801685"/>
            <a:ext cx="649792" cy="379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3B25C-D86B-4FC6-8EE8-E479F0B615C9}"/>
              </a:ext>
            </a:extLst>
          </p:cNvPr>
          <p:cNvSpPr txBox="1"/>
          <p:nvPr/>
        </p:nvSpPr>
        <p:spPr>
          <a:xfrm>
            <a:off x="6004404" y="917539"/>
            <a:ext cx="3159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8088C-293A-410C-9578-F54548DE4526}"/>
              </a:ext>
            </a:extLst>
          </p:cNvPr>
          <p:cNvSpPr txBox="1"/>
          <p:nvPr/>
        </p:nvSpPr>
        <p:spPr>
          <a:xfrm>
            <a:off x="6641689" y="913375"/>
            <a:ext cx="46667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Осмотрено на выявление визуальных и иных локализаций онкологических заболеваний  </a:t>
            </a:r>
          </a:p>
          <a:p>
            <a:r>
              <a:rPr lang="ru-RU" sz="12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ф.131т.5000 гр.8стр.(2.3+2.5+2.7+2.9+2.11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8C3C0-5FDA-42EA-8F7F-ECB6AED5386E}"/>
              </a:ext>
            </a:extLst>
          </p:cNvPr>
          <p:cNvSpPr txBox="1"/>
          <p:nvPr/>
        </p:nvSpPr>
        <p:spPr>
          <a:xfrm>
            <a:off x="2284703" y="79400"/>
            <a:ext cx="894373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.Межформенный контроль ФФСН30 т.2514 и мониторинга ф131о по направленным на </a:t>
            </a: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гистологическое  исследование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F9905-44EC-434C-A461-990D25F4AC4E}"/>
              </a:ext>
            </a:extLst>
          </p:cNvPr>
          <p:cNvSpPr txBox="1"/>
          <p:nvPr/>
        </p:nvSpPr>
        <p:spPr>
          <a:xfrm>
            <a:off x="2321726" y="1926951"/>
            <a:ext cx="894373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  строка1 включает  сумму сведений  строк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:4+5+6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49346D-B953-4524-BB5E-1447E62B20C2}"/>
              </a:ext>
            </a:extLst>
          </p:cNvPr>
          <p:cNvSpPr/>
          <p:nvPr/>
        </p:nvSpPr>
        <p:spPr>
          <a:xfrm>
            <a:off x="2284703" y="540191"/>
            <a:ext cx="649792" cy="21006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27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8696E2-53EF-4145-8148-5BF06593E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62" y="1151607"/>
            <a:ext cx="8804290" cy="2809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06ED62-FFF6-4688-B83B-1D4DEF6459D3}"/>
              </a:ext>
            </a:extLst>
          </p:cNvPr>
          <p:cNvSpPr txBox="1"/>
          <p:nvPr/>
        </p:nvSpPr>
        <p:spPr>
          <a:xfrm>
            <a:off x="1900062" y="0"/>
            <a:ext cx="880429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т. 2515 « Медицинское освидетельствование лиц на состояние алкогольного, наркотического и иного токсического опьянения, проведенное специалистами медицинских организаций 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60B6C-0899-4CA9-A04A-FBF55EA82716}"/>
              </a:ext>
            </a:extLst>
          </p:cNvPr>
          <p:cNvSpPr txBox="1"/>
          <p:nvPr/>
        </p:nvSpPr>
        <p:spPr>
          <a:xfrm>
            <a:off x="7477569" y="4033719"/>
            <a:ext cx="4460905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освидетельствование лиц на состояние алкогольного, наркотического и иного токсического опьянения, проведенное специалистами медицинских организаций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формы заполняют  в соответствии с данными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журнала регистрации медицинских освидетельствований на состояние опьянения лиц, ( алкогольного, наркотического и иного токсического)</a:t>
            </a: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учетной формой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307/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-05 « Акт медицинского освидетельствования на состояние опьянения (алкогольного, наркотического и иного токсического)»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BC1C5-2EBE-466C-9736-E4B266ED11F2}"/>
              </a:ext>
            </a:extLst>
          </p:cNvPr>
          <p:cNvSpPr txBox="1"/>
          <p:nvPr/>
        </p:nvSpPr>
        <p:spPr>
          <a:xfrm>
            <a:off x="2080446" y="3369656"/>
            <a:ext cx="4704916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29.04.2025 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 н</a:t>
            </a:r>
          </a:p>
          <a:p>
            <a:pPr algn="ctr"/>
            <a:r>
              <a:rPr lang="ru-RU" sz="2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МЕДИЦИНСКОГО ОСВИДЕТЕЛЬСТВОВАНИЯ НА СОСТОЯНИЕ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ОПЬЯНЕНИЯ (АЛКОГОЛЬНОГО, НАРКОТИЧЕСКОГО ИЛИ ИНОГО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ТОКСИЧЕСКОГО), ВКЛЮЧАЮЩЕГО ОПРЕДЕЛЕНИЕ КЛИНИЧЕСКИХ ПРИЗНАКОВ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ОПЬЯНЕНИЯ И ПРАВИЛА ХИМИКО-ТОКСИКОЛОГИЧЕСКИХ ИССЛЕДОВАНИЙ,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КРИТЕРИИ, ПРИ НАЛИЧИИ КОТОРЫХ ИМЕЮТСЯ ДОСТАТОЧНЫЕ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ОСНОВАНИЯ ПОЛАГАТЬ, ЧТО ЛИЦО НАХОДИТСЯ В СОСТОЯНИИ ОПЬЯНЕНИЯ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ПОДЛЕЖИТ НАПРАВЛЕНИЮ НА МЕДИЦИНСКОЕ ОСВИДЕТЕЛЬСТВОВАНИЕ,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УЧЕТНОЙ ФОРМЫ АКТА МЕДИЦИНСКОГО ОСВИДЕТЕЛЬСТВОВАНИЯ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СОСТОЯНИЕ ОПЬЯНЕНИЯ (АЛКОГОЛЬНОГО, НАРКОТИЧЕСКОГО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ИНОГО ТОКСИЧЕСКОГО), А ТАКЖЕ ФОРМЫ И ПОРЯДКА ВЕДЕНИЯ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ЖУРНАЛА РЕГИСТРАЦИИ МЕДИЦИНСКИХ ОСВИДЕТЕЛЬСТВОВАНИЙ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СОСТОЯНИЕ ОПЬЯНЕНИЯ (АЛКОГОЛЬНОГО, НАРКОТИЧЕСКОГО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ИНОГО ТОКСИЧЕСКОГО) »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4476BFAB-131E-40A1-AE99-906248EB83C4}"/>
              </a:ext>
            </a:extLst>
          </p:cNvPr>
          <p:cNvSpPr/>
          <p:nvPr/>
        </p:nvSpPr>
        <p:spPr>
          <a:xfrm>
            <a:off x="6887910" y="4809084"/>
            <a:ext cx="487111" cy="897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10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F5368-60F1-4E5C-9EEF-B265BB3AF6FE}"/>
              </a:ext>
            </a:extLst>
          </p:cNvPr>
          <p:cNvSpPr txBox="1"/>
          <p:nvPr/>
        </p:nvSpPr>
        <p:spPr>
          <a:xfrm>
            <a:off x="1900667" y="93369"/>
            <a:ext cx="97768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16.Таблица 2516 «Обязательные предварительные и периодические осмотры, проведенные медицинской организацией,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BB6A46-A110-4ADF-98EC-D30D11CE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67" y="1012248"/>
            <a:ext cx="9776808" cy="3291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0D491-0227-4AD3-A32D-40414BFED2B0}"/>
              </a:ext>
            </a:extLst>
          </p:cNvPr>
          <p:cNvSpPr txBox="1"/>
          <p:nvPr/>
        </p:nvSpPr>
        <p:spPr>
          <a:xfrm>
            <a:off x="4786479" y="3163645"/>
            <a:ext cx="7184481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</a:t>
            </a: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контингентов 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указанных в стр.1.1 и 1.2), сведения о них отражать в дополнительной строке 1.3 по всем графам и предоставлять пояснительную записку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трока 1 включает сумму подстрочников 1.1+1.2+1.3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сведений о прочих контингентах в стр.1.3,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стр.1= стр.1.1+стр1.2 по всем графам без исключения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таблицы 2516 по числу лиц, подлежащих и осмотренных в ходе предварительных и периодических медицинских осмотров, должны совпадать с аналогичными сведениями  в т. 2510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т.2516 стр.1 гр.3=т. 2510 стр.8.5 гр.3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т.2516 стр.1 гр.4=т. 2510 стр.8.5 гр.5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осмотренных разделяются на лиц, имеющих противопоказания к работе, и лиц, не имеющих противопоказаний</a:t>
            </a:r>
            <a:r>
              <a:rPr lang="en-US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гр.4=гр.6+гр.7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defTabSz="1042873">
              <a:buFont typeface="Wingdings" panose="05000000000000000000" pitchFamily="2" charset="2"/>
              <a:buChar char="§"/>
              <a:defRPr/>
            </a:pPr>
            <a:r>
              <a:rPr lang="ru-RU" sz="12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подозрения на профессиональное заболевание медицинская организация выдает направление в центр профессиональной патологии для подтверждения профессионального заболевания или экспертизы связи заболевания с профессией. Поэтому </a:t>
            </a: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нуждающихся в дополнительном обследовании в центре профессиональной патологии в гр.8 указывать из числа лиц, у которых выявлено подозрение на профессиональное заболевание в гр. 5 по всем строкам</a:t>
            </a:r>
            <a:r>
              <a:rPr lang="en-US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гр.8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гр.5 по каждой строке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4387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8D142F-030D-44EA-88E3-7FCC9C879DE0}"/>
              </a:ext>
            </a:extLst>
          </p:cNvPr>
          <p:cNvSpPr txBox="1"/>
          <p:nvPr/>
        </p:nvSpPr>
        <p:spPr>
          <a:xfrm>
            <a:off x="3066866" y="4717753"/>
            <a:ext cx="710898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в строках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1, 1.1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лицах, состоявших под диспансерным наблюдением с патологией репродуктивного здоровья, не должны превышать данные  т. 2511 «Профилактические осмотры пациентов с целью сохранения их репродуктивного здоровья, человек»  в гр. 5  «Выявлена патология»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518" y="859693"/>
            <a:ext cx="9970242" cy="361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E5417-3F12-4C38-AF45-ED261417840F}"/>
              </a:ext>
            </a:extLst>
          </p:cNvPr>
          <p:cNvSpPr txBox="1"/>
          <p:nvPr/>
        </p:nvSpPr>
        <p:spPr>
          <a:xfrm>
            <a:off x="1744189" y="1749"/>
            <a:ext cx="1005157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т. 2517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Диспансеризация граждан репродуктивного возраста 18–49 лет включительно, с целью оценки репродуктивного здоровья, чел.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21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55"/>
          <p:cNvSpPr>
            <a:spLocks noChangeArrowheads="1"/>
          </p:cNvSpPr>
          <p:nvPr/>
        </p:nvSpPr>
        <p:spPr bwMode="auto">
          <a:xfrm>
            <a:off x="5322514" y="4805570"/>
            <a:ext cx="5261709" cy="169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342900" marR="0" lvl="0" indent="-34290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таблицу включаются сведения о деятельности гигиенистов стоматологических и зубных врачей, если они состоят в штате медицинской организации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первичным считается первое посещение за стоматологической помощью в отчетном году по любому поводу</a:t>
            </a:r>
            <a:endParaRPr lang="en-US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3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196106"/>
              </p:ext>
            </p:extLst>
          </p:nvPr>
        </p:nvGraphicFramePr>
        <p:xfrm>
          <a:off x="2146443" y="851877"/>
          <a:ext cx="8966287" cy="3840480"/>
        </p:xfrm>
        <a:graphic>
          <a:graphicData uri="http://schemas.openxmlformats.org/drawingml/2006/table">
            <a:tbl>
              <a:tblPr/>
              <a:tblGrid>
                <a:gridCol w="389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2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96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 зубных врачей и  гигиенистов стоматологических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первичных 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профилактической и иными  целями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зубными врачами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гигиенистами стоматологическими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стр. 1:  дети до 14 лет включительно 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15-17 лет включительно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жители (из стр.1)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передвижных стоматологических кабинетах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2A134-3EC6-4408-BEF4-D14CCA35F93C}"/>
              </a:ext>
            </a:extLst>
          </p:cNvPr>
          <p:cNvSpPr txBox="1"/>
          <p:nvPr/>
        </p:nvSpPr>
        <p:spPr>
          <a:xfrm>
            <a:off x="2235622" y="0"/>
            <a:ext cx="537319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 2700 « Работа стоматологического кабинета»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66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40" y="962128"/>
            <a:ext cx="8157151" cy="3524206"/>
          </a:xfrm>
          <a:prstGeom prst="rect">
            <a:avLst/>
          </a:prstGeom>
        </p:spPr>
      </p:pic>
      <p:sp>
        <p:nvSpPr>
          <p:cNvPr id="6" name="Rectangle 872"/>
          <p:cNvSpPr>
            <a:spLocks noChangeArrowheads="1"/>
          </p:cNvSpPr>
          <p:nvPr/>
        </p:nvSpPr>
        <p:spPr bwMode="auto">
          <a:xfrm>
            <a:off x="4212715" y="3857309"/>
            <a:ext cx="7359674" cy="2517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1.В графе 11 показывать </a:t>
            </a:r>
            <a:r>
              <a:rPr kumimoji="0" lang="ru-RU" altLang="ru-RU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общее число санированных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как по обращаемости, так и санированных( гр.14) из нуждавшихся (гр.13),выявленных во время прохождения осмотра в порядке плановой санации. </a:t>
            </a:r>
          </a:p>
          <a:p>
            <a:pPr marL="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2.Разница между графами 11 и 14 по всем строкам должна быть </a:t>
            </a:r>
            <a:r>
              <a:rPr kumimoji="0" lang="ru-RU" altLang="ru-RU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 «санированных с приема » 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 обращении пациента за медицинской помощью  в медицинскую организацию вне осмотра в порядке плановой санации. </a:t>
            </a:r>
          </a:p>
          <a:p>
            <a:pPr marL="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Данные гр.5 по всем строкам равны данным гр. 12</a:t>
            </a:r>
          </a:p>
        </p:txBody>
      </p:sp>
    </p:spTree>
    <p:extLst>
      <p:ext uri="{BB962C8B-B14F-4D97-AF65-F5344CB8AC3E}">
        <p14:creationId xmlns:p14="http://schemas.microsoft.com/office/powerpoint/2010/main" val="3714794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22" y="924325"/>
            <a:ext cx="3542083" cy="1152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605" y="1479109"/>
            <a:ext cx="249958" cy="42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177" y="857823"/>
            <a:ext cx="48772" cy="3194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3402">
            <a:off x="5869515" y="728956"/>
            <a:ext cx="509060" cy="331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563" y="3887797"/>
            <a:ext cx="506012" cy="329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563" y="2494734"/>
            <a:ext cx="506012" cy="3292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E569D8-5651-40ED-A439-85772602B8CC}"/>
              </a:ext>
            </a:extLst>
          </p:cNvPr>
          <p:cNvSpPr txBox="1"/>
          <p:nvPr/>
        </p:nvSpPr>
        <p:spPr>
          <a:xfrm>
            <a:off x="6487429" y="115452"/>
            <a:ext cx="488239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Работу зубных врачей и гигиенистов стоматологических не включать в т.2100</a:t>
            </a: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987633-53F9-4B29-A8EE-4E9AF3AF375C}"/>
              </a:ext>
            </a:extLst>
          </p:cNvPr>
          <p:cNvSpPr txBox="1"/>
          <p:nvPr/>
        </p:nvSpPr>
        <p:spPr>
          <a:xfrm>
            <a:off x="6487429" y="1567284"/>
            <a:ext cx="4861106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Проверять разницу по всем графам т.2700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 «взрослых».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них не должно быть молочных зубов и «отрицательных чисел» ни в одной графе таблицы.</a:t>
            </a: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первичных посещений в гр.4 не должно быть больше посещений всего в гр.3 т.2700.</a:t>
            </a: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E2886-F530-48C7-B704-67AEB73C2A2D}"/>
              </a:ext>
            </a:extLst>
          </p:cNvPr>
          <p:cNvSpPr txBox="1"/>
          <p:nvPr/>
        </p:nvSpPr>
        <p:spPr>
          <a:xfrm>
            <a:off x="6378575" y="3718520"/>
            <a:ext cx="488239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Всегда осуществлять 2 вида проверки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8E8054-241E-404F-BE4C-F2A83E4FCB7E}"/>
              </a:ext>
            </a:extLst>
          </p:cNvPr>
          <p:cNvSpPr txBox="1"/>
          <p:nvPr/>
        </p:nvSpPr>
        <p:spPr>
          <a:xfrm>
            <a:off x="5367818" y="4489983"/>
            <a:ext cx="2987617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 по всем графам 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равна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сумме строк 2 «зубные врачи» и 3 «гигиенисты стоматологические»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5FDDE2-11C9-490C-8F41-2A84B1FBBEC4}"/>
              </a:ext>
            </a:extLst>
          </p:cNvPr>
          <p:cNvSpPr txBox="1"/>
          <p:nvPr/>
        </p:nvSpPr>
        <p:spPr>
          <a:xfrm>
            <a:off x="8890023" y="4435575"/>
            <a:ext cx="2850360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 по всем графам должна быть 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 суммы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строк 4 «дети» и 5 «подростки». Разница между этими строками  должна выходить на  «взрослых»</a:t>
            </a:r>
          </a:p>
        </p:txBody>
      </p:sp>
      <p:sp>
        <p:nvSpPr>
          <p:cNvPr id="26" name="Стрелка: вниз 8">
            <a:extLst>
              <a:ext uri="{FF2B5EF4-FFF2-40B4-BE49-F238E27FC236}">
                <a16:creationId xmlns:a16="http://schemas.microsoft.com/office/drawing/2014/main" id="{A84BFC13-506F-43A5-AF6C-AE907E103D8C}"/>
              </a:ext>
            </a:extLst>
          </p:cNvPr>
          <p:cNvSpPr/>
          <p:nvPr/>
        </p:nvSpPr>
        <p:spPr>
          <a:xfrm>
            <a:off x="6359434" y="4065122"/>
            <a:ext cx="1171523" cy="370453"/>
          </a:xfrm>
          <a:prstGeom prst="down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Стрелка: вниз 9">
            <a:extLst>
              <a:ext uri="{FF2B5EF4-FFF2-40B4-BE49-F238E27FC236}">
                <a16:creationId xmlns:a16="http://schemas.microsoft.com/office/drawing/2014/main" id="{31F2ECF9-D177-4CE8-A74A-D3E56E50D258}"/>
              </a:ext>
            </a:extLst>
          </p:cNvPr>
          <p:cNvSpPr/>
          <p:nvPr/>
        </p:nvSpPr>
        <p:spPr>
          <a:xfrm>
            <a:off x="9791170" y="4052403"/>
            <a:ext cx="1048066" cy="374064"/>
          </a:xfrm>
          <a:prstGeom prst="down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24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46" y="883658"/>
            <a:ext cx="8177891" cy="2942012"/>
          </a:xfrm>
          <a:prstGeom prst="rect">
            <a:avLst/>
          </a:prstGeom>
        </p:spPr>
      </p:pic>
      <p:sp>
        <p:nvSpPr>
          <p:cNvPr id="8" name="Rectangle 355">
            <a:extLst>
              <a:ext uri="{FF2B5EF4-FFF2-40B4-BE49-F238E27FC236}">
                <a16:creationId xmlns:a16="http://schemas.microsoft.com/office/drawing/2014/main" id="{8537C987-0462-4848-ACBC-1F701456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006" y="2255953"/>
            <a:ext cx="5400994" cy="1621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342900" marR="0" lvl="0" indent="-34290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таблицу включаются  сведения о работе врачей – стоматологов по строкам т.2100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88,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89, 90,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1, 92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они состоят в штате медицинской организации</a:t>
            </a:r>
          </a:p>
          <a:p>
            <a:pPr marL="342900" marR="0" lvl="0" indent="-34290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 врачей ортодонтов в т.2710 не включается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761" y="1037303"/>
            <a:ext cx="768163" cy="768163"/>
          </a:xfrm>
          <a:prstGeom prst="rect">
            <a:avLst/>
          </a:prstGeom>
        </p:spPr>
      </p:pic>
      <p:sp>
        <p:nvSpPr>
          <p:cNvPr id="10" name="Rectangle 872"/>
          <p:cNvSpPr>
            <a:spLocks noChangeArrowheads="1"/>
          </p:cNvSpPr>
          <p:nvPr/>
        </p:nvSpPr>
        <p:spPr bwMode="auto">
          <a:xfrm>
            <a:off x="1894846" y="4226390"/>
            <a:ext cx="8686800" cy="1943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графе 11 показывать </a:t>
            </a:r>
            <a:r>
              <a:rPr kumimoji="0" lang="ru-RU" altLang="ru-RU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общее число санированных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как по обращаемости, так и санированных</a:t>
            </a:r>
            <a:r>
              <a:rPr kumimoji="0" lang="en-US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 гр.14) из нуждавшихся (гр.13),выявленных во время прохождения осмотра в порядке плановой санации. </a:t>
            </a:r>
          </a:p>
          <a:p>
            <a:pPr marL="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Разница между графами 11 и 14 по всем строкам должна быть </a:t>
            </a:r>
            <a:r>
              <a:rPr kumimoji="0" lang="ru-RU" altLang="ru-RU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 «санированных с приема »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 обращении пациента за медицинской помощью  в медицинскую организацию вне осмотра в порядке плановой санации.</a:t>
            </a:r>
          </a:p>
          <a:p>
            <a:pPr marL="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-342900" defTabSz="1042873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6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18A9F-9482-48AD-9129-0BF2A434A503}"/>
              </a:ext>
            </a:extLst>
          </p:cNvPr>
          <p:cNvSpPr txBox="1"/>
          <p:nvPr/>
        </p:nvSpPr>
        <p:spPr>
          <a:xfrm>
            <a:off x="1894846" y="0"/>
            <a:ext cx="870362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.т.2710 «Работа врачей - стоматологов»</a:t>
            </a:r>
          </a:p>
          <a:p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Первичным считается первое посещение за стоматологической помощью в отчетном году по любому поводу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67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103" y="352741"/>
            <a:ext cx="36579" cy="6285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03" y="194487"/>
            <a:ext cx="560881" cy="329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02" y="6467303"/>
            <a:ext cx="560881" cy="329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392" y="4818873"/>
            <a:ext cx="560881" cy="329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391" y="1842917"/>
            <a:ext cx="560881" cy="3292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01" y="3211101"/>
            <a:ext cx="560881" cy="3292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CDE842-E137-4551-BE22-76916B6A2C7E}"/>
              </a:ext>
            </a:extLst>
          </p:cNvPr>
          <p:cNvSpPr txBox="1"/>
          <p:nvPr/>
        </p:nvSpPr>
        <p:spPr>
          <a:xfrm>
            <a:off x="6141782" y="169757"/>
            <a:ext cx="49578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363537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всех врачей-стоматологов  включается  в т.2100 в строках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88 ,89,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1,9</a:t>
            </a: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2D9C3B-69EC-419C-B0D4-1847C78DB9B8}"/>
              </a:ext>
            </a:extLst>
          </p:cNvPr>
          <p:cNvSpPr txBox="1"/>
          <p:nvPr/>
        </p:nvSpPr>
        <p:spPr>
          <a:xfrm>
            <a:off x="6141782" y="978293"/>
            <a:ext cx="4957892" cy="1415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363537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посещений «всего»  к детским стоматологам ,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стоматологам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стоматологам – хирургам детей от 0 до 17 лет в т.2100  в поликлинике и на дому в сумме  строк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Стр.88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гр.5 + гр.12)+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стр89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гр.5 + гр.12)+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стр.92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(гр.5+гр.12) 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должно соответствовать сумме  посещений к врачам стоматологам детей от 0 до 14 лет  и подростков от 15 до 17 лет  т.2710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стр.4 гр.3+стр.5 гр.3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63D4EC-2958-479D-A02D-D714433BAB2B}"/>
              </a:ext>
            </a:extLst>
          </p:cNvPr>
          <p:cNvSpPr txBox="1"/>
          <p:nvPr/>
        </p:nvSpPr>
        <p:spPr>
          <a:xfrm>
            <a:off x="6141782" y="2524651"/>
            <a:ext cx="495789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363537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посещений по заболеванию к детским стоматологам, стоматологам  и стоматологам – хирургам детей от 0 до 17 лет в т.2100  в поликлинике и на дому в сумме  строк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Стр.88 ( гр.8+гр.13)+стр. 89 ( гр.8 + гр.13)+ стр.92(гр.8+гр.13)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должно соответствовать сумме  посещений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заболеванию к врачам стоматологам детей и подростков т.2710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стр.4(гр.3-гр.12)+стр5 (гр.3-гр.12)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AA9D9-3FAA-4448-ACE6-D269C2A3D3D5}"/>
              </a:ext>
            </a:extLst>
          </p:cNvPr>
          <p:cNvSpPr txBox="1"/>
          <p:nvPr/>
        </p:nvSpPr>
        <p:spPr>
          <a:xfrm>
            <a:off x="6141782" y="4040232"/>
            <a:ext cx="495789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363537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Проверять разницу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стр.-4стр.-5стр.)  по всем графам т.2710  «на взрослых». У них не должно быть молочных зубов и «отрицательных чисел» ни в одной графе таблицы.</a:t>
            </a: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первичных посещений в гр.4 не должно быть больше посещений всего в гр.3 т.2710</a:t>
            </a:r>
          </a:p>
          <a:p>
            <a:pPr marL="0" marR="0" lvl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605DBD-31E7-4EE4-99D7-6AD6EFE1C3BE}"/>
              </a:ext>
            </a:extLst>
          </p:cNvPr>
          <p:cNvSpPr txBox="1"/>
          <p:nvPr/>
        </p:nvSpPr>
        <p:spPr>
          <a:xfrm>
            <a:off x="6107491" y="5462358"/>
            <a:ext cx="4992182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363537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Строка 1  т.2710 по всем графам должна быть 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меньше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суммы  строк 4 «дети» и 5 «подростки» по всем графам. Разница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стр.-4стр.-5стр.) по всем графам должна выходить на  «взрослых»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BC504A-C69C-4DBC-A87C-704C382BE769}"/>
              </a:ext>
            </a:extLst>
          </p:cNvPr>
          <p:cNvSpPr txBox="1"/>
          <p:nvPr/>
        </p:nvSpPr>
        <p:spPr>
          <a:xfrm>
            <a:off x="1804732" y="1963417"/>
            <a:ext cx="245319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363537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Т.2710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«Работа врачей-стоматологов»</a:t>
            </a: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323301" y="2394065"/>
            <a:ext cx="563429" cy="1231900"/>
          </a:xfrm>
          <a:prstGeom prst="rightArrow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4BB19-E23A-4CC0-A91F-813E539F73D3}"/>
              </a:ext>
            </a:extLst>
          </p:cNvPr>
          <p:cNvSpPr txBox="1"/>
          <p:nvPr/>
        </p:nvSpPr>
        <p:spPr>
          <a:xfrm>
            <a:off x="1896883" y="94542"/>
            <a:ext cx="773873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2.Таблица 2101 «Посещения среднего медицинского персонала»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строка 2.3</a:t>
            </a:r>
            <a:endParaRPr lang="ru-RU" sz="1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5C03F7-854D-4752-BEAE-73D68B093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83" y="1495757"/>
            <a:ext cx="7738730" cy="4695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1B7F31-E41B-44FA-92D0-14B9F6FE83C1}"/>
              </a:ext>
            </a:extLst>
          </p:cNvPr>
          <p:cNvSpPr txBox="1"/>
          <p:nvPr/>
        </p:nvSpPr>
        <p:spPr>
          <a:xfrm>
            <a:off x="7800739" y="2286000"/>
            <a:ext cx="40333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 , в структуре которых есть </a:t>
            </a:r>
            <a:r>
              <a:rPr lang="ru-RU" sz="1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ФАПы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показывать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 строке 2.3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 фельдшеров , в том числе сельскими жителями . 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первой строке указываются посещения среднего медицинского персонала на самостоятельном приеме во врачебных амбулаторно- поликлинических медицинских учреждениях, на врачебных и фельдшерских здравпунктах, </a:t>
            </a:r>
            <a:r>
              <a:rPr lang="ru-RU" sz="1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ФАПах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фельдшерских пунктах, включая передвижные.</a:t>
            </a:r>
          </a:p>
        </p:txBody>
      </p:sp>
    </p:spTree>
    <p:extLst>
      <p:ext uri="{BB962C8B-B14F-4D97-AF65-F5344CB8AC3E}">
        <p14:creationId xmlns:p14="http://schemas.microsoft.com/office/powerpoint/2010/main" val="1318462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FF6C3-7BEA-40AB-9FE7-8B30D5D279FA}"/>
              </a:ext>
            </a:extLst>
          </p:cNvPr>
          <p:cNvSpPr txBox="1"/>
          <p:nvPr/>
        </p:nvSpPr>
        <p:spPr>
          <a:xfrm>
            <a:off x="1905272" y="-36638"/>
            <a:ext cx="87068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20.т.4809 «Деятельность по медицинской профилактике»</a:t>
            </a:r>
          </a:p>
          <a:p>
            <a:pPr algn="ctr"/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298039"/>
              </p:ext>
            </p:extLst>
          </p:nvPr>
        </p:nvGraphicFramePr>
        <p:xfrm>
          <a:off x="1905272" y="568233"/>
          <a:ext cx="9893545" cy="5932979"/>
        </p:xfrm>
        <a:graphic>
          <a:graphicData uri="http://schemas.openxmlformats.org/drawingml/2006/table">
            <a:tbl>
              <a:tblPr/>
              <a:tblGrid>
                <a:gridCol w="464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3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обученных основам здорового образа жизни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медицинских работников, обученных методике профилактики заболеваний и укрепления здоровья 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пациентов, обученных в “школах” – всего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школе для беременных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indent="70231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 для пациентов с сердечной недостаточностью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indent="70231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 для пациентов на хроническом диализе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indent="70231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 для пациентов артериальной гипертензией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indent="70231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 для пациентов с заболеванием суставов и позвоночника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indent="70231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 для пациентов бронхиальной астмой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indent="70231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 для пациентов сахарным диабетом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indent="70231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 здорового образа жизни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indent="70231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 для пациентов с ишемической болезнью сердца и перенесших острый инфаркт миокарда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indent="70231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 для пациентов, перенесших острое нарушение мозгового кровообращения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5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indent="70231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школах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проведенных массовых мероприятий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участвующих в мероприятиях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школ для родителей, дети которых больны  хроническими заболеваниями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из них для родителей детей в возрасте 0-2 года включительно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родители (законные представители) которых прошли обучение в школах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3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из них детей в возрасте 0-2 года включительно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Gothic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AB28BD-3B77-4168-A239-DE33D7322FD0}"/>
              </a:ext>
            </a:extLst>
          </p:cNvPr>
          <p:cNvSpPr txBox="1"/>
          <p:nvPr/>
        </p:nvSpPr>
        <p:spPr>
          <a:xfrm>
            <a:off x="7344125" y="-36638"/>
            <a:ext cx="4649308" cy="70480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c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тр.1= стр.(2+3+16)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стр.1 отражаются сведения об  общем числе лиц, обученных специалистами отделения (кабинета) медицинской профилактики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и</a:t>
            </a:r>
            <a:r>
              <a:rPr lang="ru-RU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других отделений МО 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на лекциях, семинарах, конференциях, школах, групповых беседах педагогов, работников культуры, родителей, молодёжи, пенсионеров, детей;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стр.2 отражаются сведения о  числе обученных медицинских работников медицинской организации, охваченных курсовыми учебными мероприятиями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стр. 3 показывают общее число пациентов, обученных во всех школах, организованных в медицинской организации в соответствии с  внутренними приказами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для удобства стр.14 « прочие»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программе разложена на подстрочники согласно номенклатуре, при этом, сведения  подстрочника 14.8 « прочие школы» требуют расшифровки  в пояснительной записке </a:t>
            </a:r>
            <a:r>
              <a:rPr lang="en-US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строки таблицы о школах входят пациенты , прошедшие обучение в школах здоровья из Ф. № 68 т. 2009</a:t>
            </a:r>
            <a:r>
              <a:rPr lang="en-US" sz="1200" baseline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стр. 15 показывают общее число пропагандистско-оздоровительных  акций, организованных и проведённых при непосредственном участии специалистов отделения медицинской профилактики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(число участников акций должно быть не менее 20 чел.)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стр.16 отражают число лиц, участвующих в </a:t>
            </a:r>
            <a:r>
              <a:rPr 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пропагандистско-оздоровительных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акциях.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Сведения т. 4810 о числе пациентов , прошедших обучение в кабинетах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пациентов с сахарным диабетом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некорректно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сравнивать с данными таблицы 4809 «Деятельность по медицинской профилактике» строкой  10 « число пациентов , обученных в школе для пациентов с сахарным диабетом», так как </a:t>
            </a: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это другие школы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деятельность которых обеспечивается врачами терапевтами, врачами специалистами, врачами по медицинской профилактике, средним медицинским персоналом</a:t>
            </a:r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26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8659B8-6F2A-4210-8944-C4708CAC9B74}"/>
              </a:ext>
            </a:extLst>
          </p:cNvPr>
          <p:cNvSpPr txBox="1"/>
          <p:nvPr/>
        </p:nvSpPr>
        <p:spPr>
          <a:xfrm>
            <a:off x="2167612" y="377505"/>
            <a:ext cx="8481468" cy="581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.Приказ Минздрава России от 13.10.2017 N 804 н « Об утверждении номенклатуры медицинских услуг»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утверждает прилагаемую номенклатуру медицинских услуг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12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беременных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хроническим гепатитом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пациентов с сахарным диабетом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пациентов, инфицированных вирусом иммунодефицита человека (ВИЧ-инфекцией)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с артериальной гипертензией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с сердечной недостаточностью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пациентов с врожденными пороками сердца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с рассеянным склерозом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с эпилепсией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с гиперкинезами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с болезнью Паркинсона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пациентов, находящихся на хроническом гемодиализе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больных, находящихся на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перитонеальном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диализе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пациентов с хронической болезнью почек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психосоциальной адаптации для больных с психическими расстройствами и расстройствами поведения и их родственников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с бронхиальной астмой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с муковисцидозом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с туберкулезом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больных с заболеваниями суставов и позвоночника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пациентов с трансплантированным органом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эндокринологических пациентов с нарушениями роста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психологической профилактики для пациентов и родственников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ухода за тяжелобольным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по отказу от потребления табака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психологической реабилитации для пациентов и родственников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для пациентов с избыточной массой тела и ожирением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98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E6526-5961-4AE7-8A45-B7A60E923DE5}"/>
              </a:ext>
            </a:extLst>
          </p:cNvPr>
          <p:cNvSpPr txBox="1"/>
          <p:nvPr/>
        </p:nvSpPr>
        <p:spPr>
          <a:xfrm>
            <a:off x="2083722" y="159391"/>
            <a:ext cx="8481468" cy="581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14.04.2025.г.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N202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 «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Об утверждении положения об организации оказания первичной медико- санитарной помощи взрослому населению»/ Приложение 1/  «Правила организации деятельности поликлиники»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рекомендует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п.10 </a:t>
            </a:r>
            <a:r>
              <a:rPr lang="ru-RU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поликлинике рекомендуется предусматривать:</a:t>
            </a:r>
            <a:br>
              <a:rPr lang="ru-RU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(учебные классы, аудитории) 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профилактического консультирования (школ здоровья)</a:t>
            </a:r>
            <a:r>
              <a:rPr lang="en-US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19.08.2009 г.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597н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« Об организации деятельности центров здоровья по формированию здорового образа жизни у граждан Российской Федерации , включая сокращение потребления алкоголя и табака»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26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.09.2011 г.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1074н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« О внесении изменений в приказ Министерства здравоохранения и социального развития РФ от 19.08.2009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597н»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15.11.2012г.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916н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« Об утверждении порядка оказания медицинской помощи населению по профилю «пульмонология»»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12.11.2012г.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901н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«Об утверждении порядка оказания медицинской помощи населению по профилю «травматология и ортопедия»»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9.10.2020 г.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1177н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«Об утверждении порядка 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01.11.2012г.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572н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«Об утверждении порядка оказания медицинской помощи населению по профилю «акушерство и гинекология( за исключением использования ВРТ»»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15.11.2012г.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918н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«Об утверждении порядка оказания медицинской помощи больным с сердечно- сосудистыми заболеваниями»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13.03.2023г.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104н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« Об утверждении порядка оказания медицинской помощи взрослому  населению по профилю «эндокринология»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00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06F57-1515-4B3F-B877-3DCC6DD20D51}"/>
              </a:ext>
            </a:extLst>
          </p:cNvPr>
          <p:cNvSpPr txBox="1"/>
          <p:nvPr/>
        </p:nvSpPr>
        <p:spPr>
          <a:xfrm>
            <a:off x="1796214" y="243512"/>
            <a:ext cx="1004065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Нормативная документация.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14.04.2025 г.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N202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« Об утверждении положения об организации оказания первичной медико- санитарной помощи взрослому населению».</a:t>
            </a:r>
          </a:p>
          <a:p>
            <a:pPr marL="228600" indent="-228600">
              <a:buAutoNum type="arabicPeriod"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25.07.2002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N115-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« О правовом положении иностранных граждан в Российской Федерации».</a:t>
            </a:r>
          </a:p>
          <a:p>
            <a:pPr marL="228600" indent="-228600">
              <a:buAutoNum type="arabicPeriod"/>
            </a:pPr>
            <a:r>
              <a:rPr lang="ru-RU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21.11.2011 </a:t>
            </a:r>
            <a:r>
              <a:rPr lang="en-US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323-</a:t>
            </a:r>
            <a:r>
              <a:rPr lang="ru-RU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ФЗ «Об основах охраны здоровья граждан в РФ».</a:t>
            </a:r>
          </a:p>
          <a:p>
            <a:pPr marL="228600" indent="-228600">
              <a:buAutoNum type="arabicPeriod"/>
            </a:pPr>
            <a:r>
              <a:rPr lang="ru-RU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24.11.1996  </a:t>
            </a:r>
            <a:r>
              <a:rPr lang="en-US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US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ФЗ  «Об основах туристской деятельности в Российской Федерации».</a:t>
            </a:r>
          </a:p>
          <a:p>
            <a:pPr marL="228600" indent="-228600">
              <a:buFontTx/>
              <a:buAutoNum type="arabicPeriod"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МЗ РФ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 345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н  МИНИСТЕРСТВО ТРУДА И СОЦИАЛЬНОЙ ЗАЩИТЫ,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РФ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372н ПРИКАЗ от 31 мая 2019 года. </a:t>
            </a:r>
          </a:p>
          <a:p>
            <a:pPr marL="228600" indent="-228600">
              <a:buFontTx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27.04.2021 № 404н «Об утверждении Порядка проведения профилактического медицинского осмотра и диспансеризации определенных групп взрослого населения».</a:t>
            </a:r>
          </a:p>
          <a:p>
            <a:pPr marL="228600" indent="-228600">
              <a:buFontTx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14.04.2025 МЗ РФ № 211н «Об утверждении порядка прохождения несовершеннолетними профилактических медицинских осмотров , учетной формы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030- ПО /у «Карта профилактического медицинского осмотра несовершеннолетнего», порядка ее ведения , а также формы отраслевого статистического наблюдения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030-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ПО/0 «Сведения о профилактических  медицинских осмотрах несовершеннолетних», порядка ее заполнения».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14.04.2025 № 212 н « Об утверждении порядка проведения диспансеризации пребывающих в стационарных учреждениях детей – сирот и детей , находящихся в трудной жизненной ситуации , учетной формы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030/у-Д/с, порядка ее ведения , а также формы отраслевого статистического наблюдения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030 /о-Д/с , порядка ее заполнения».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21.04.2022 № 275н «Об утверждении Порядка диспансеризации детей-сирот и детей, оставшихся без попечения родителей, в том числе усыновленных (удочеренных), принятых под опеку (попечительство), в приемную или патронатную семью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Приказ Росстата от 17.07.2019 № 409 «Об утверждении методики определения возрастных групп населения».</a:t>
            </a:r>
          </a:p>
          <a:p>
            <a:pPr marL="228600" indent="-228600">
              <a:buAutoNum type="arabicPeriod" startAt="10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21.03.2017 № 124н «Об утверждении порядка и сроков проведения профилактических медицинских осмотров граждан в целях выявления туберкулеза».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Приказ МЗ РФ от 13.05.2025 № 274н « Об утверждении унифицированных форм медицинской документации», используемых в медицинских организациях , оказывающих медицинскую помощь в амбулаторных  условиях , и порядков их ведения».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Приказ МЗ РФ от 03.08.2023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408 « Об утверждении перечня документов , образующихся в деятельности Министерства здравоохранения Российской Федерации и подведомственных ему организаций , с указанием сроков хранения».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13.Приказ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Минздравсоцразвития РФ от 22.11.2004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256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порядке медицинского отбора и направления больных на санаторно- курортное лечение».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97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FBFB0-12F1-4E45-9769-CFF0BBE4DA7F}"/>
              </a:ext>
            </a:extLst>
          </p:cNvPr>
          <p:cNvSpPr txBox="1"/>
          <p:nvPr/>
        </p:nvSpPr>
        <p:spPr>
          <a:xfrm>
            <a:off x="1838159" y="134455"/>
            <a:ext cx="10040651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14.Приказ Минздрава России от 13.10.2017 N 804 н « Об утверждении номенклатуры медицинских услуг»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14.04.2025.г.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N202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 «Об утверждении положения об организации оказания первичной медико- санитарной помощи взрослому населению»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19.08.2009 г.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597н « Об организации деятельности центров здоровья по формированию здорового образа жизни у граждан Российской Федерации , включая сокращение потребления алкоголя и табака»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26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.09.2011 г.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1074н « О внесении изменений в приказ Министерства здравоохранения и социального развития РФ от 19.08.2009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597н»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15.11.2012г.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916н « Об утверждении порядка оказания медицинской помощи населению по профилю «пульмонология»»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12.11.2012г.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901н «Об утверждении порядка оказания медицинской помощи населению по профилю «травматология и ортопедия»»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9.10.2020 г.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1177н «Об утверждении порядка 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01.11.2012г.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572н «Об утверждении порядка оказания медицинской помощи населению по профилю «акушерство и гинекология( за исключением использования ВРТ»»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15.11.2012г.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918н «Об утверждении порядка оказания медицинской помощи больным с сердечно- сосудистыми заболеваниями»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Приказ Министерства Здравоохранения  Российской Федерации от 13.03.2023г.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104н « Об утверждении порядка оказания медицинской помощи взрослому  населению по профилю «эндокринология»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24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Федеральный закон от 21.11.2011 N 323-ФЗ (ред. от 23.07.2025) "Об основах охраны здоровья граждан в Российской Федерации" (с изм. и доп., вступ. в силу с 01.09.2025) Статья 55</a:t>
            </a:r>
            <a:r>
              <a:rPr lang="en-US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lang="ru-RU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25.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Приказ Минздрава России от 31.07.2020 N 803н «О порядке использования вспомогательных репродуктивных технологий, противопоказаниях и ограничениях к их применению» (Зарегистрировано в Минюсте России 19.10.2020 N 60457)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Письмо&gt; Минздрава России от 05.03.2019 N 15-4/И/2-1908 &lt;О направлении клинических рекомендаций (протокола лечения) "Вспомогательные репродуктивные технологии и искусственная инсеминация"&gt; (вместе с "Клиническими рекомендациями (протоколом лечения)...", утв. Российским обществом акушеров-гинекологов 28.12.2018, Российской ассоциацией репродукции человека 21.12.2018)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80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A43243-0AFD-2E09-73AB-11FF8990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52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CCB3C4-DC97-BBAB-F81B-3555E924D0A2}"/>
              </a:ext>
            </a:extLst>
          </p:cNvPr>
          <p:cNvSpPr/>
          <p:nvPr/>
        </p:nvSpPr>
        <p:spPr>
          <a:xfrm>
            <a:off x="9289772" y="4721218"/>
            <a:ext cx="2384777" cy="2146718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3A46AB-EDD0-6F07-2185-5B795A11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232" y="5517446"/>
            <a:ext cx="1265855" cy="52322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77408F-8851-468A-7FAE-346355C88399}"/>
              </a:ext>
            </a:extLst>
          </p:cNvPr>
          <p:cNvGrpSpPr/>
          <p:nvPr/>
        </p:nvGrpSpPr>
        <p:grpSpPr>
          <a:xfrm>
            <a:off x="0" y="-135818"/>
            <a:ext cx="12192000" cy="4680235"/>
            <a:chOff x="0" y="13589"/>
            <a:chExt cx="12192000" cy="468023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6A1192F-1A8C-18EA-2C13-092F55EFF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50703FE-6AD5-D268-E1FB-892D0CAA0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4122ED-DE21-48CD-A964-0D81298C69DB}"/>
              </a:ext>
            </a:extLst>
          </p:cNvPr>
          <p:cNvSpPr txBox="1"/>
          <p:nvPr/>
        </p:nvSpPr>
        <p:spPr>
          <a:xfrm>
            <a:off x="1704745" y="2641127"/>
            <a:ext cx="82499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 по учету деятельности амбулаторно- поликлинических медицинских организаций.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принимающих  доступна на сайте НИИОЗММ.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4F7B65-808E-45C0-A983-B160FF022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745" y="2655827"/>
            <a:ext cx="59136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6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7C2358-84A7-44DD-9211-BBB57C13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82" y="1103720"/>
            <a:ext cx="9715500" cy="5019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B6E95-EC10-4A74-BE2F-959A1C00CA19}"/>
              </a:ext>
            </a:extLst>
          </p:cNvPr>
          <p:cNvSpPr txBox="1"/>
          <p:nvPr/>
        </p:nvSpPr>
        <p:spPr>
          <a:xfrm>
            <a:off x="1745882" y="0"/>
            <a:ext cx="10233598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3.Таблица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«Профилактические осмотры пациентов и диспансеризация, проведенные медицинской организацией, человек»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графа 6- осмотрено посредством передвижных подразделений и форм работы (из гр.5)</a:t>
            </a:r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9603A-A305-49F0-AA58-F14B356046F6}"/>
              </a:ext>
            </a:extLst>
          </p:cNvPr>
          <p:cNvSpPr txBox="1"/>
          <p:nvPr/>
        </p:nvSpPr>
        <p:spPr>
          <a:xfrm>
            <a:off x="5242096" y="3429000"/>
            <a:ext cx="464852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, если профилактические медицинские осмотры и диспансеризация контингентов была проведена медицинской организацией  посредством передвижных подразделений , указанных в т.1003 , сведения о количестве  осмотренных необходимо указать  в  </a:t>
            </a:r>
            <a:r>
              <a:rPr lang="ru-RU" sz="1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графе 6 «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осмотрено посредством передвижных подразделений и форм работы» по соответствующим строкам.</a:t>
            </a:r>
          </a:p>
          <a:p>
            <a:pPr lvl="0" defTabSz="1042873">
              <a:defRPr/>
            </a:pPr>
            <a:endParaRPr lang="ru-RU" sz="14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6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2F7DA-73EE-4BA1-96A8-B88751D67013}"/>
              </a:ext>
            </a:extLst>
          </p:cNvPr>
          <p:cNvSpPr txBox="1"/>
          <p:nvPr/>
        </p:nvSpPr>
        <p:spPr>
          <a:xfrm>
            <a:off x="1745882" y="0"/>
            <a:ext cx="10233598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4.Таблица 4806 «Деятельность центров( отделений вспомогательных репродуктивных технологий (ВРТ)»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всех строк ранее существующей таблицы</a:t>
            </a:r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EA1A9-EDC0-4E6D-B4CE-51BAE134EDFC}"/>
              </a:ext>
            </a:extLst>
          </p:cNvPr>
          <p:cNvSpPr txBox="1"/>
          <p:nvPr/>
        </p:nvSpPr>
        <p:spPr>
          <a:xfrm>
            <a:off x="8019526" y="565208"/>
            <a:ext cx="4172474" cy="627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1 входят сведения о количестве женщин , которым проведены процедуры ВРТ</a:t>
            </a:r>
            <a:r>
              <a:rPr lang="en-US" sz="1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экстракорпоральное оплодотворение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инъекция сперматозоида в цитоплазму ооцита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рассечение оболочки эмбриона (вспомогательный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хетчинг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 спермы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 ооцитов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 эмбрионов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суррогатное материнство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криоконсервация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гамет, эмбрионов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преимплантационное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генетическое тестирование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 по получению сперматозоидов для ИКСИ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 программа ЭКО ( программа , оплачиваемая в рамках территориальной программы ОМС) включает  следующие этапы: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овариальная стимуляция;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пункция фолликулов яичников для получения ооцитов;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инсеминация ооцитов специально подготовленной спермой мужа (партнера) методом ЭКО или путем инъекции сперматозоида в цитоплазму ооцита;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культивирование эмбрионов;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эмбрионов в полость матки (допускается перенос не более 2-х эмбрионов; пациенткам с отягощенным акушерским анамнезом и патологией матки показан селективный перенос 1 эмбриона);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криоконсервация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эмбрионов (при наличии показаний, предусмотренных пунктом 31 настоящего Порядка);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разморозка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криоконсервированных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эмбрионов;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внутриматочное введение размороженного эмбриона, в том числе донорского (допускается перенос не более 2-х эмбрионов; пациенткам с отягощенным акушерским анамнезом и патологией матки показан селективный перенос 1 эмбриона).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строки 5 « Женщины , которым проведена внутриматочная инсеминация, чел» не входят в строку 1</a:t>
            </a:r>
            <a:r>
              <a:rPr lang="en-US" sz="1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i="0" u="sng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i="0" u="sng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отразить сведения о количестве женщин, которым проведена внутр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иматочная инсеминация – процедура 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,во время которой обработанная в лабораторных условиях сперма вводится в полость матки с целью достижения беременности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374794-BD5F-4DA3-99D3-AD067B6F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82" y="800219"/>
            <a:ext cx="6156547" cy="50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48E28-AA8D-4B53-B07C-CF65AB950B99}"/>
              </a:ext>
            </a:extLst>
          </p:cNvPr>
          <p:cNvSpPr txBox="1"/>
          <p:nvPr/>
        </p:nvSpPr>
        <p:spPr>
          <a:xfrm>
            <a:off x="1937509" y="93431"/>
            <a:ext cx="9566233" cy="5663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1042873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Общие понятия и нормативная документация по ВРТ</a:t>
            </a:r>
            <a:r>
              <a:rPr lang="en-US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31.07.2020 N 803н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порядке использования вспомогательных репродуктивных технологий, противопоказаниях и ограничениях к их применению» (Зарегистрировано в Минюсте России 19.10.2020 N 60457) определяет</a:t>
            </a:r>
            <a:r>
              <a:rPr lang="en-US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использования вспомогательных репродуктивных технологий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-алгоритм выбора метода лечения бесплодия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к процедуре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-требования к медицинским учреждениям и специалистам, имеющим право заниматься ВРТ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и ограничения к их применению</a:t>
            </a:r>
            <a:r>
              <a:rPr lang="en-US" sz="14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0" indent="-171450" defTabSz="1042873"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заболеваний, при которых нельзя применять ВРТ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defTabSz="1042873"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ситуаций, при которых нельзя применять ВРТ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4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21.11.2011 N 323-ФЗ (ред. от 23.07.2025)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"Об основах охраны здоровья граждан в Российской Федерации" (с изм. и доп., вступ. в силу с 01.09.2025) Статья 55. Применение вспомогательных репродуктивных технологий</a:t>
            </a:r>
            <a:r>
              <a:rPr lang="en-US" sz="14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понятия вспомогательных репродуктивных технологий и ограничение выбора пола будущего ребенка, за исключением случаев возможного наследования заболеваний, связанных с полом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3: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закреплено право на применение ВРТ для одиноких женщин и супружеских пар при наличии информированного добровольного согласия на медицинское вмешательство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9: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правила заключения договоров о суррогатном материнстве, которые включают обязательные условия и требования к сторонам соглашения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10: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прописаны требования к суррогатным матерям, включая возрастные границы, физическое и психическое здоровье, наличие собственных здоровых детей и письменное согласие супруги, если суррогатная мать замужем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0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48E28-AA8D-4B53-B07C-CF65AB950B99}"/>
              </a:ext>
            </a:extLst>
          </p:cNvPr>
          <p:cNvSpPr txBox="1"/>
          <p:nvPr/>
        </p:nvSpPr>
        <p:spPr>
          <a:xfrm>
            <a:off x="1979454" y="93431"/>
            <a:ext cx="9566233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1042873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Общие понятия и нормативная документация по ВРТ</a:t>
            </a:r>
            <a:r>
              <a:rPr lang="en-US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en-US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Минздрава России от 05.03.2019 N 15-4/И/2-1908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&lt;О направлении клинических рекомендаций (протокола лечения) "Вспомогательные репродуктивные технологии и искусственная инсеминация"&gt; (вместе с "Клиническими рекомендациями (протоколом лечения)...", утв. Российским обществом акушеров-гинекологов 28.12.2018, Российской ассоциацией репродукции человека 21.12.2018)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включает следующие ключевые моменты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ВРТ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Вспомогательные репродуктивные технологии представляют собой комплекс методов диагностики и лечения бесплодия, включающих получение половых клеток, эмбрионов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 организма женщины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манипуляции с ними и перенос эмбриона в полость матки.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ВРТ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Выделяются разные виды ВРТ, включая экстракорпоральное оплодотворение (ЭКО),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интрацитоплазматическую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инъекцию сперматозоида (ИКСИ), донорские программы, суррогатное материнство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ВРТ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Определены абсолютные и относительные противопоказания к проведению ВРТ, такие как тяжелые соматические заболевания, онкология, психические расстройства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ВРТ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Описаны этапы подготовки пациента, включая обследование, консультацию специалистов, информирование о рисках и преимуществах метода.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ВРТ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Подробно изложены методики проведения различных видов ВРТ, включая стимуляцию овуляции, пункцию фолликулов, культивирование эмбрионов и перенос эмбрионов.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Последующее ведение пациенток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Рассмотрены вопросы наблюдения беременных женщин после переноса эмбрионов, профилактики осложнений и родоразрешения.</a:t>
            </a:r>
            <a:endParaRPr kumimoji="0" lang="en-US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является важным руководством для врачей, работающих в сфере репродуктивной медицины, и служит основой для разработки стандартов и протоколов лечения в этой области, </a:t>
            </a:r>
            <a:r>
              <a:rPr lang="ru-RU" alt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ключевую роль в обеспечении качества и безопасности медицинских вмешательств в области ВРТ.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43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20258</TotalTime>
  <Words>11258</Words>
  <Application>Microsoft Office PowerPoint</Application>
  <PresentationFormat>Широкоэкранный</PresentationFormat>
  <Paragraphs>794</Paragraphs>
  <Slides>55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Calibri Light</vt:lpstr>
      <vt:lpstr>Google Sans</vt:lpstr>
      <vt:lpstr>Calibri</vt:lpstr>
      <vt:lpstr>Arial</vt:lpstr>
      <vt:lpstr>IBM Plex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Наталья</cp:lastModifiedBy>
  <cp:revision>435</cp:revision>
  <dcterms:created xsi:type="dcterms:W3CDTF">2022-10-14T11:10:30Z</dcterms:created>
  <dcterms:modified xsi:type="dcterms:W3CDTF">2025-12-20T20:30:42Z</dcterms:modified>
</cp:coreProperties>
</file>